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8" r:id="rId8"/>
    <p:sldId id="263" r:id="rId9"/>
    <p:sldId id="269" r:id="rId10"/>
    <p:sldId id="267" r:id="rId11"/>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2ABDDD2D-0D4D-4FF4-A759-CD0A59302580}" type="datetimeFigureOut">
              <a:rPr lang="es-PE" smtClean="0"/>
              <a:pPr/>
              <a:t>22/06/2013</a:t>
            </a:fld>
            <a:endParaRPr lang="es-PE"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PE"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1FDCF80-76F5-454A-8B76-A52A19B2B593}" type="slidenum">
              <a:rPr lang="es-PE" smtClean="0"/>
              <a:pPr/>
              <a:t>‹Nº›</a:t>
            </a:fld>
            <a:endParaRPr lang="es-PE"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01FDCF80-76F5-454A-8B76-A52A19B2B593}" type="slidenum">
              <a:rPr lang="es-PE" smtClean="0"/>
              <a:pPr/>
              <a:t>‹Nº›</a:t>
            </a:fld>
            <a:endParaRPr lang="es-PE"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01FDCF80-76F5-454A-8B76-A52A19B2B593}" type="slidenum">
              <a:rPr lang="es-PE" smtClean="0"/>
              <a:pPr/>
              <a:t>‹Nº›</a:t>
            </a:fld>
            <a:endParaRPr lang="es-PE"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01FDCF80-76F5-454A-8B76-A52A19B2B593}" type="slidenum">
              <a:rPr lang="es-PE" smtClean="0"/>
              <a:pPr/>
              <a:t>‹Nº›</a:t>
            </a:fld>
            <a:endParaRPr lang="es-PE" dirty="0"/>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01FDCF80-76F5-454A-8B76-A52A19B2B593}" type="slidenum">
              <a:rPr lang="es-PE" smtClean="0"/>
              <a:pPr/>
              <a:t>‹Nº›</a:t>
            </a:fld>
            <a:endParaRPr lang="es-PE"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01FDCF80-76F5-454A-8B76-A52A19B2B593}" type="slidenum">
              <a:rPr lang="es-PE" smtClean="0"/>
              <a:pPr/>
              <a:t>‹Nº›</a:t>
            </a:fld>
            <a:endParaRPr lang="es-PE" dirty="0"/>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8" name="Footer Placeholder 7"/>
          <p:cNvSpPr>
            <a:spLocks noGrp="1"/>
          </p:cNvSpPr>
          <p:nvPr>
            <p:ph type="ftr" sz="quarter" idx="11"/>
          </p:nvPr>
        </p:nvSpPr>
        <p:spPr/>
        <p:txBody>
          <a:bodyPr/>
          <a:lstStyle/>
          <a:p>
            <a:endParaRPr lang="es-PE" dirty="0"/>
          </a:p>
        </p:txBody>
      </p:sp>
      <p:sp>
        <p:nvSpPr>
          <p:cNvPr id="9" name="Slide Number Placeholder 8"/>
          <p:cNvSpPr>
            <a:spLocks noGrp="1"/>
          </p:cNvSpPr>
          <p:nvPr>
            <p:ph type="sldNum" sz="quarter" idx="12"/>
          </p:nvPr>
        </p:nvSpPr>
        <p:spPr/>
        <p:txBody>
          <a:bodyPr/>
          <a:lstStyle/>
          <a:p>
            <a:fld id="{01FDCF80-76F5-454A-8B76-A52A19B2B593}" type="slidenum">
              <a:rPr lang="es-PE" smtClean="0"/>
              <a:pPr/>
              <a:t>‹Nº›</a:t>
            </a:fld>
            <a:endParaRPr lang="es-PE"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4" name="Footer Placeholder 3"/>
          <p:cNvSpPr>
            <a:spLocks noGrp="1"/>
          </p:cNvSpPr>
          <p:nvPr>
            <p:ph type="ftr" sz="quarter" idx="11"/>
          </p:nvPr>
        </p:nvSpPr>
        <p:spPr/>
        <p:txBody>
          <a:bodyPr/>
          <a:lstStyle/>
          <a:p>
            <a:endParaRPr lang="es-PE" dirty="0"/>
          </a:p>
        </p:txBody>
      </p:sp>
      <p:sp>
        <p:nvSpPr>
          <p:cNvPr id="5" name="Slide Number Placeholder 4"/>
          <p:cNvSpPr>
            <a:spLocks noGrp="1"/>
          </p:cNvSpPr>
          <p:nvPr>
            <p:ph type="sldNum" sz="quarter" idx="12"/>
          </p:nvPr>
        </p:nvSpPr>
        <p:spPr/>
        <p:txBody>
          <a:bodyPr/>
          <a:lstStyle/>
          <a:p>
            <a:fld id="{01FDCF80-76F5-454A-8B76-A52A19B2B593}" type="slidenum">
              <a:rPr lang="es-PE" smtClean="0"/>
              <a:pPr/>
              <a:t>‹Nº›</a:t>
            </a:fld>
            <a:endParaRPr lang="es-PE"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3" name="Footer Placeholder 2"/>
          <p:cNvSpPr>
            <a:spLocks noGrp="1"/>
          </p:cNvSpPr>
          <p:nvPr>
            <p:ph type="ftr" sz="quarter" idx="11"/>
          </p:nvPr>
        </p:nvSpPr>
        <p:spPr/>
        <p:txBody>
          <a:bodyPr/>
          <a:lstStyle/>
          <a:p>
            <a:endParaRPr lang="es-PE" dirty="0"/>
          </a:p>
        </p:txBody>
      </p:sp>
      <p:sp>
        <p:nvSpPr>
          <p:cNvPr id="4" name="Slide Number Placeholder 3"/>
          <p:cNvSpPr>
            <a:spLocks noGrp="1"/>
          </p:cNvSpPr>
          <p:nvPr>
            <p:ph type="sldNum" sz="quarter" idx="12"/>
          </p:nvPr>
        </p:nvSpPr>
        <p:spPr/>
        <p:txBody>
          <a:bodyPr/>
          <a:lstStyle/>
          <a:p>
            <a:fld id="{01FDCF80-76F5-454A-8B76-A52A19B2B593}" type="slidenum">
              <a:rPr lang="es-PE" smtClean="0"/>
              <a:pPr/>
              <a:t>‹Nº›</a:t>
            </a:fld>
            <a:endParaRPr lang="es-P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01FDCF80-76F5-454A-8B76-A52A19B2B593}" type="slidenum">
              <a:rPr lang="es-PE" smtClean="0"/>
              <a:pPr/>
              <a:t>‹Nº›</a:t>
            </a:fld>
            <a:endParaRPr lang="es-P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ABDDD2D-0D4D-4FF4-A759-CD0A59302580}" type="datetimeFigureOut">
              <a:rPr lang="es-PE" smtClean="0"/>
              <a:pPr/>
              <a:t>22/06/2013</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01FDCF80-76F5-454A-8B76-A52A19B2B593}" type="slidenum">
              <a:rPr lang="es-PE" smtClean="0"/>
              <a:pPr/>
              <a:t>‹Nº›</a:t>
            </a:fld>
            <a:endParaRPr lang="es-P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ABDDD2D-0D4D-4FF4-A759-CD0A59302580}" type="datetimeFigureOut">
              <a:rPr lang="es-PE" smtClean="0"/>
              <a:pPr/>
              <a:t>22/06/2013</a:t>
            </a:fld>
            <a:endParaRPr lang="es-PE"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PE"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1FDCF80-76F5-454A-8B76-A52A19B2B593}" type="slidenum">
              <a:rPr lang="es-PE" smtClean="0"/>
              <a:pPr/>
              <a:t>‹Nº›</a:t>
            </a:fld>
            <a:endParaRPr lang="es-PE"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www.google.com.pe/url?sa=i&amp;rct=j&amp;q=gracias&amp;source=images&amp;cd=&amp;cad=rja&amp;docid=eW_DhDYg3upTIM&amp;tbnid=otUAdViTbE2XfM:&amp;ved=0CAUQjRw&amp;url=http://mapasinteractivos.didactalia.net/comunidad/mapasflashinteractivos/recurso/provincias-de-espa%C3%B1a-donde-esta/22c6f812-c48e-40ab-8e63-aae34d2282c4?rdf&amp;ei=t6irUfTCMcf50gHssoH4CA&amp;psig=AFQjCNE4JIWUSEE-RH2wyEeslbfgc3Zz8A&amp;ust=137029001004873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es.wikipedia.org/wiki/Requerimiento_(sistemas)" TargetMode="External"/><Relationship Id="rId7" Type="http://schemas.openxmlformats.org/officeDocument/2006/relationships/hyperlink" Target="http://www.google.com.pe/url?sa=i&amp;rct=j&amp;q=&amp;source=images&amp;cd=&amp;docid=NzwgIuOwDaj4BM&amp;tbnid=_zToNbYtLQ2NIM:&amp;ved=0CAUQjRw&amp;url=http://www.nvidia.co.uk/object/3Dvision_pc_may_uk.html&amp;ei=6ly_Uf3xOsXE4APrj4GABg&amp;bvm=bv.47883778,d.dmg&amp;psig=AFQjCNHrykjmTVZfFoC-q_Hpjpnkb82D3A&amp;ust=1371581345806762" TargetMode="External"/><Relationship Id="rId2" Type="http://schemas.openxmlformats.org/officeDocument/2006/relationships/hyperlink" Target="https://es.wikipedia.org/wiki/Computadora" TargetMode="External"/><Relationship Id="rId1" Type="http://schemas.openxmlformats.org/officeDocument/2006/relationships/slideLayout" Target="../slideLayouts/slideLayout2.xml"/><Relationship Id="rId6" Type="http://schemas.openxmlformats.org/officeDocument/2006/relationships/hyperlink" Target="https://es.wikipedia.org/wiki/Hardware" TargetMode="External"/><Relationship Id="rId5" Type="http://schemas.openxmlformats.org/officeDocument/2006/relationships/hyperlink" Target="https://es.wikipedia.org/wiki/Memoria_(inform%C3%A1tica)" TargetMode="External"/><Relationship Id="rId4" Type="http://schemas.openxmlformats.org/officeDocument/2006/relationships/hyperlink" Target="https://es.wikipedia.org/wiki/CP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s.wikipedia.org/wiki/Acumulador_(inform%C3%A1ti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onografias.com/trabajos17/arquitectura-computadoras/arquitectura-computadoras.shtml#biblio#ixzz2X0orb1ZO" TargetMode="External"/><Relationship Id="rId2" Type="http://schemas.openxmlformats.org/officeDocument/2006/relationships/hyperlink" Target="http://www.cs.utexas.edu/~EWD/transcriptions/EWD06xx/EWD692.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83340" y="548681"/>
            <a:ext cx="7205083" cy="2088231"/>
          </a:xfrm>
          <a:effectLst>
            <a:glow rad="139700">
              <a:schemeClr val="accent5">
                <a:satMod val="175000"/>
                <a:alpha val="40000"/>
              </a:schemeClr>
            </a:glow>
          </a:effectLst>
        </p:spPr>
        <p:txBody>
          <a:bodyPr anchor="ctr">
            <a:noAutofit/>
          </a:bodyPr>
          <a:lstStyle/>
          <a:p>
            <a:r>
              <a:rPr lang="es-PE" sz="7200" dirty="0" smtClean="0">
                <a:solidFill>
                  <a:schemeClr val="bg1">
                    <a:lumMod val="85000"/>
                    <a:lumOff val="15000"/>
                  </a:schemeClr>
                </a:solidFill>
              </a:rPr>
              <a:t>“</a:t>
            </a:r>
            <a:r>
              <a:rPr lang="es-PE" dirty="0" smtClean="0">
                <a:solidFill>
                  <a:schemeClr val="bg1">
                    <a:lumMod val="85000"/>
                    <a:lumOff val="15000"/>
                  </a:schemeClr>
                </a:solidFill>
              </a:rPr>
              <a:t>ARQUITECTURA DE UNA MAQUINA</a:t>
            </a:r>
            <a:r>
              <a:rPr lang="es-PE" sz="7200" dirty="0" smtClean="0">
                <a:solidFill>
                  <a:schemeClr val="bg1">
                    <a:lumMod val="85000"/>
                    <a:lumOff val="15000"/>
                  </a:schemeClr>
                </a:solidFill>
              </a:rPr>
              <a:t>”</a:t>
            </a:r>
            <a:endParaRPr lang="es-PE" sz="7200" dirty="0">
              <a:solidFill>
                <a:schemeClr val="bg1">
                  <a:lumMod val="85000"/>
                  <a:lumOff val="15000"/>
                </a:schemeClr>
              </a:solidFill>
            </a:endParaRPr>
          </a:p>
        </p:txBody>
      </p:sp>
      <p:sp>
        <p:nvSpPr>
          <p:cNvPr id="3" name="2 Subtítulo"/>
          <p:cNvSpPr>
            <a:spLocks noGrp="1"/>
          </p:cNvSpPr>
          <p:nvPr>
            <p:ph type="subTitle" idx="1"/>
          </p:nvPr>
        </p:nvSpPr>
        <p:spPr>
          <a:xfrm>
            <a:off x="1371600" y="3767862"/>
            <a:ext cx="6400800" cy="1101298"/>
          </a:xfrm>
        </p:spPr>
        <p:txBody>
          <a:bodyPr>
            <a:normAutofit/>
          </a:bodyPr>
          <a:lstStyle/>
          <a:p>
            <a:r>
              <a:rPr lang="es-PE" sz="4000" u="sng" dirty="0" smtClean="0"/>
              <a:t>PRIMERA UNIDAD</a:t>
            </a:r>
            <a:endParaRPr lang="es-PE" sz="4000" u="sng" dirty="0"/>
          </a:p>
        </p:txBody>
      </p:sp>
    </p:spTree>
    <p:extLst>
      <p:ext uri="{BB962C8B-B14F-4D97-AF65-F5344CB8AC3E}">
        <p14:creationId xmlns:p14="http://schemas.microsoft.com/office/powerpoint/2010/main" val="118671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rc_mi" descr="http://mapasinteractivos.didactalia.net/gestiondocumental/Documentacion/Personas/64cc8f2e-4ed1-4096-a151-2ad578415e5b/BaseRecursos/Gracias.gif">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551951" y="1988840"/>
            <a:ext cx="6480720" cy="3096344"/>
          </a:xfrm>
          <a:prstGeom prst="rect">
            <a:avLst/>
          </a:prstGeom>
          <a:noFill/>
          <a:ln>
            <a:noFill/>
          </a:ln>
        </p:spPr>
      </p:pic>
    </p:spTree>
    <p:extLst>
      <p:ext uri="{BB962C8B-B14F-4D97-AF65-F5344CB8AC3E}">
        <p14:creationId xmlns:p14="http://schemas.microsoft.com/office/powerpoint/2010/main" val="366489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1" y="2090930"/>
            <a:ext cx="4032448" cy="4002365"/>
          </a:xfrm>
        </p:spPr>
        <p:txBody>
          <a:bodyPr>
            <a:normAutofit fontScale="62500" lnSpcReduction="20000"/>
          </a:bodyPr>
          <a:lstStyle/>
          <a:p>
            <a:pPr marL="0" indent="0" algn="ctr">
              <a:buNone/>
            </a:pPr>
            <a:endParaRPr lang="es-PE" sz="2400" dirty="0" smtClean="0"/>
          </a:p>
          <a:p>
            <a:pPr marL="0" indent="0" algn="ctr">
              <a:buNone/>
            </a:pPr>
            <a:endParaRPr lang="es-PE" sz="2400" dirty="0"/>
          </a:p>
          <a:p>
            <a:pPr algn="just"/>
            <a:r>
              <a:rPr lang="es-PE" dirty="0"/>
              <a:t>E</a:t>
            </a:r>
            <a:r>
              <a:rPr lang="es-PE" dirty="0" smtClean="0"/>
              <a:t>s </a:t>
            </a:r>
            <a:r>
              <a:rPr lang="es-PE" dirty="0"/>
              <a:t>el diseño conceptual y la estructura operacional fundamental de un sistema de </a:t>
            </a:r>
            <a:r>
              <a:rPr lang="es-PE" dirty="0">
                <a:hlinkClick r:id="rId2" tooltip="Computadora"/>
              </a:rPr>
              <a:t>computadora</a:t>
            </a:r>
            <a:r>
              <a:rPr lang="es-PE" dirty="0"/>
              <a:t>. Es decir, es un modelo y una descripción funcional de los </a:t>
            </a:r>
            <a:r>
              <a:rPr lang="es-PE" dirty="0">
                <a:hlinkClick r:id="rId3" tooltip="Requerimiento (sistemas)"/>
              </a:rPr>
              <a:t>requerimientos</a:t>
            </a:r>
            <a:r>
              <a:rPr lang="es-PE" dirty="0"/>
              <a:t> y las implementaciones de diseño para varias partes de una computadora, con especial interés en la forma en que la </a:t>
            </a:r>
            <a:r>
              <a:rPr lang="es-PE" dirty="0">
                <a:hlinkClick r:id="rId4" tooltip="CPU"/>
              </a:rPr>
              <a:t>unidad central de proceso</a:t>
            </a:r>
            <a:r>
              <a:rPr lang="es-PE" dirty="0"/>
              <a:t> (UCP) trabaja internamente y accede a las direcciones de </a:t>
            </a:r>
            <a:r>
              <a:rPr lang="es-PE" dirty="0">
                <a:hlinkClick r:id="rId5" tooltip="Memoria (informática)"/>
              </a:rPr>
              <a:t>memoria</a:t>
            </a:r>
            <a:r>
              <a:rPr lang="es-PE" dirty="0"/>
              <a:t>.</a:t>
            </a:r>
            <a:br>
              <a:rPr lang="es-PE" dirty="0"/>
            </a:br>
            <a:r>
              <a:rPr lang="es-PE" dirty="0"/>
              <a:t>También suele definirse como la forma de seleccionar e interconectar componentes de </a:t>
            </a:r>
            <a:r>
              <a:rPr lang="es-PE" dirty="0">
                <a:hlinkClick r:id="rId6" tooltip="Hardware"/>
              </a:rPr>
              <a:t>hardware</a:t>
            </a:r>
            <a:r>
              <a:rPr lang="es-PE" dirty="0"/>
              <a:t> para crear computadoras según los requerimientos de funcionalidad, rendimiento y costo</a:t>
            </a:r>
          </a:p>
        </p:txBody>
      </p:sp>
      <p:sp>
        <p:nvSpPr>
          <p:cNvPr id="2" name="1 Título"/>
          <p:cNvSpPr>
            <a:spLocks noGrp="1"/>
          </p:cNvSpPr>
          <p:nvPr>
            <p:ph type="title"/>
          </p:nvPr>
        </p:nvSpPr>
        <p:spPr/>
        <p:txBody>
          <a:bodyPr/>
          <a:lstStyle/>
          <a:p>
            <a:r>
              <a:rPr lang="es-PE" dirty="0" smtClean="0"/>
              <a:t>INTRODUCCION</a:t>
            </a:r>
            <a:endParaRPr lang="es-PE" dirty="0"/>
          </a:p>
        </p:txBody>
      </p:sp>
      <p:pic>
        <p:nvPicPr>
          <p:cNvPr id="1026" name="Picture 2" descr="http://www.nvidia.co.uk/docs/IO/73495/pc_main.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8024" y="2636913"/>
            <a:ext cx="3932751"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01281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899592" y="2348880"/>
            <a:ext cx="4536503" cy="3600400"/>
          </a:xfrm>
        </p:spPr>
        <p:txBody>
          <a:bodyPr>
            <a:normAutofit fontScale="25000" lnSpcReduction="20000"/>
          </a:bodyPr>
          <a:lstStyle/>
          <a:p>
            <a:r>
              <a:rPr lang="es-ES" sz="6400" dirty="0"/>
              <a:t>La diferencia básica está en el almacenamiento interno de la CPU.</a:t>
            </a:r>
          </a:p>
          <a:p>
            <a:r>
              <a:rPr lang="es-ES" sz="6400" dirty="0"/>
              <a:t>Las principales alternativas son:</a:t>
            </a:r>
          </a:p>
          <a:p>
            <a:r>
              <a:rPr lang="es-ES" sz="6400" dirty="0">
                <a:hlinkClick r:id="rId2" tooltip="Acumulador (informática)"/>
              </a:rPr>
              <a:t>Acumulador</a:t>
            </a:r>
            <a:r>
              <a:rPr lang="es-ES" sz="6400" dirty="0"/>
              <a:t>.</a:t>
            </a:r>
          </a:p>
          <a:p>
            <a:r>
              <a:rPr lang="es-ES" sz="6400" dirty="0"/>
              <a:t>Conjunto de registros.</a:t>
            </a:r>
          </a:p>
          <a:p>
            <a:r>
              <a:rPr lang="es-ES" sz="6400" dirty="0"/>
              <a:t>Memoria</a:t>
            </a:r>
          </a:p>
          <a:p>
            <a:r>
              <a:rPr lang="es-ES" sz="6400" dirty="0"/>
              <a:t>Características: En una arquitectura de acumulador un operando está implícitamente en el acumulador siempre leyendo e ingresando datos. (Ej.: calculadora Standard -estándar-)</a:t>
            </a:r>
          </a:p>
          <a:p>
            <a:r>
              <a:rPr lang="es-ES" sz="6400" dirty="0"/>
              <a:t>En la arquitectura de pila no es necesario nombrar a los operandos ya que estos se encuentran en el tope de la pila. (Ej.: calculadora de pila HP)</a:t>
            </a:r>
          </a:p>
          <a:p>
            <a:r>
              <a:rPr lang="es-ES" sz="6400" dirty="0"/>
              <a:t>La Arquitectura de registros tiene sólo operandos explícitos (es aquel que se nombra) en registros o memoria</a:t>
            </a:r>
          </a:p>
          <a:p>
            <a:endParaRPr lang="es-PE" sz="2800" dirty="0" smtClean="0"/>
          </a:p>
        </p:txBody>
      </p:sp>
      <p:sp>
        <p:nvSpPr>
          <p:cNvPr id="2" name="1 Título"/>
          <p:cNvSpPr>
            <a:spLocks noGrp="1"/>
          </p:cNvSpPr>
          <p:nvPr>
            <p:ph type="title"/>
          </p:nvPr>
        </p:nvSpPr>
        <p:spPr/>
        <p:txBody>
          <a:bodyPr>
            <a:noAutofit/>
          </a:bodyPr>
          <a:lstStyle/>
          <a:p>
            <a:r>
              <a:rPr lang="es-ES" sz="4000" b="1" dirty="0"/>
              <a:t>Almacenamiento de </a:t>
            </a:r>
            <a:r>
              <a:rPr lang="es-ES" sz="4000" b="1" dirty="0" smtClean="0"/>
              <a:t>operandos </a:t>
            </a:r>
            <a:r>
              <a:rPr lang="es-ES" sz="4000" b="1" dirty="0"/>
              <a:t>en la CPU</a:t>
            </a:r>
            <a:endParaRPr lang="es-PE" sz="4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2708920"/>
            <a:ext cx="3168352"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160258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80">
                                          <p:stCondLst>
                                            <p:cond delay="0"/>
                                          </p:stCondLst>
                                        </p:cTn>
                                        <p:tgtEl>
                                          <p:spTgt spid="5">
                                            <p:txEl>
                                              <p:pRg st="0" end="0"/>
                                            </p:txEl>
                                          </p:spTgt>
                                        </p:tgtEl>
                                      </p:cBhvr>
                                    </p:animEffect>
                                    <p:anim calcmode="lin" valueType="num">
                                      <p:cBhvr>
                                        <p:cTn id="13"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xEl>
                                              <p:pRg st="0" end="0"/>
                                            </p:txEl>
                                          </p:spTgt>
                                        </p:tgtEl>
                                      </p:cBhvr>
                                      <p:to x="100000" y="60000"/>
                                    </p:animScale>
                                    <p:animScale>
                                      <p:cBhvr>
                                        <p:cTn id="19" dur="166" decel="50000">
                                          <p:stCondLst>
                                            <p:cond delay="676"/>
                                          </p:stCondLst>
                                        </p:cTn>
                                        <p:tgtEl>
                                          <p:spTgt spid="5">
                                            <p:txEl>
                                              <p:pRg st="0" end="0"/>
                                            </p:txEl>
                                          </p:spTgt>
                                        </p:tgtEl>
                                      </p:cBhvr>
                                      <p:to x="100000" y="100000"/>
                                    </p:animScale>
                                    <p:animScale>
                                      <p:cBhvr>
                                        <p:cTn id="20" dur="26">
                                          <p:stCondLst>
                                            <p:cond delay="1312"/>
                                          </p:stCondLst>
                                        </p:cTn>
                                        <p:tgtEl>
                                          <p:spTgt spid="5">
                                            <p:txEl>
                                              <p:pRg st="0" end="0"/>
                                            </p:txEl>
                                          </p:spTgt>
                                        </p:tgtEl>
                                      </p:cBhvr>
                                      <p:to x="100000" y="80000"/>
                                    </p:animScale>
                                    <p:animScale>
                                      <p:cBhvr>
                                        <p:cTn id="21" dur="166" decel="50000">
                                          <p:stCondLst>
                                            <p:cond delay="1338"/>
                                          </p:stCondLst>
                                        </p:cTn>
                                        <p:tgtEl>
                                          <p:spTgt spid="5">
                                            <p:txEl>
                                              <p:pRg st="0" end="0"/>
                                            </p:txEl>
                                          </p:spTgt>
                                        </p:tgtEl>
                                      </p:cBhvr>
                                      <p:to x="100000" y="100000"/>
                                    </p:animScale>
                                    <p:animScale>
                                      <p:cBhvr>
                                        <p:cTn id="22" dur="26">
                                          <p:stCondLst>
                                            <p:cond delay="1642"/>
                                          </p:stCondLst>
                                        </p:cTn>
                                        <p:tgtEl>
                                          <p:spTgt spid="5">
                                            <p:txEl>
                                              <p:pRg st="0" end="0"/>
                                            </p:txEl>
                                          </p:spTgt>
                                        </p:tgtEl>
                                      </p:cBhvr>
                                      <p:to x="100000" y="90000"/>
                                    </p:animScale>
                                    <p:animScale>
                                      <p:cBhvr>
                                        <p:cTn id="23" dur="166" decel="50000">
                                          <p:stCondLst>
                                            <p:cond delay="1668"/>
                                          </p:stCondLst>
                                        </p:cTn>
                                        <p:tgtEl>
                                          <p:spTgt spid="5">
                                            <p:txEl>
                                              <p:pRg st="0" end="0"/>
                                            </p:txEl>
                                          </p:spTgt>
                                        </p:tgtEl>
                                      </p:cBhvr>
                                      <p:to x="100000" y="100000"/>
                                    </p:animScale>
                                    <p:animScale>
                                      <p:cBhvr>
                                        <p:cTn id="24" dur="26">
                                          <p:stCondLst>
                                            <p:cond delay="1808"/>
                                          </p:stCondLst>
                                        </p:cTn>
                                        <p:tgtEl>
                                          <p:spTgt spid="5">
                                            <p:txEl>
                                              <p:pRg st="0" end="0"/>
                                            </p:txEl>
                                          </p:spTgt>
                                        </p:tgtEl>
                                      </p:cBhvr>
                                      <p:to x="100000" y="95000"/>
                                    </p:animScale>
                                    <p:animScale>
                                      <p:cBhvr>
                                        <p:cTn id="25" dur="166" decel="50000">
                                          <p:stCondLst>
                                            <p:cond delay="1834"/>
                                          </p:stCondLst>
                                        </p:cTn>
                                        <p:tgtEl>
                                          <p:spTgt spid="5">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wipe(down)">
                                      <p:cBhvr>
                                        <p:cTn id="30" dur="580">
                                          <p:stCondLst>
                                            <p:cond delay="0"/>
                                          </p:stCondLst>
                                        </p:cTn>
                                        <p:tgtEl>
                                          <p:spTgt spid="5">
                                            <p:txEl>
                                              <p:pRg st="1" end="1"/>
                                            </p:txEl>
                                          </p:spTgt>
                                        </p:tgtEl>
                                      </p:cBhvr>
                                    </p:animEffect>
                                    <p:anim calcmode="lin" valueType="num">
                                      <p:cBhvr>
                                        <p:cTn id="31"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5">
                                            <p:txEl>
                                              <p:pRg st="1" end="1"/>
                                            </p:txEl>
                                          </p:spTgt>
                                        </p:tgtEl>
                                      </p:cBhvr>
                                      <p:to x="100000" y="60000"/>
                                    </p:animScale>
                                    <p:animScale>
                                      <p:cBhvr>
                                        <p:cTn id="37" dur="166" decel="50000">
                                          <p:stCondLst>
                                            <p:cond delay="676"/>
                                          </p:stCondLst>
                                        </p:cTn>
                                        <p:tgtEl>
                                          <p:spTgt spid="5">
                                            <p:txEl>
                                              <p:pRg st="1" end="1"/>
                                            </p:txEl>
                                          </p:spTgt>
                                        </p:tgtEl>
                                      </p:cBhvr>
                                      <p:to x="100000" y="100000"/>
                                    </p:animScale>
                                    <p:animScale>
                                      <p:cBhvr>
                                        <p:cTn id="38" dur="26">
                                          <p:stCondLst>
                                            <p:cond delay="1312"/>
                                          </p:stCondLst>
                                        </p:cTn>
                                        <p:tgtEl>
                                          <p:spTgt spid="5">
                                            <p:txEl>
                                              <p:pRg st="1" end="1"/>
                                            </p:txEl>
                                          </p:spTgt>
                                        </p:tgtEl>
                                      </p:cBhvr>
                                      <p:to x="100000" y="80000"/>
                                    </p:animScale>
                                    <p:animScale>
                                      <p:cBhvr>
                                        <p:cTn id="39" dur="166" decel="50000">
                                          <p:stCondLst>
                                            <p:cond delay="1338"/>
                                          </p:stCondLst>
                                        </p:cTn>
                                        <p:tgtEl>
                                          <p:spTgt spid="5">
                                            <p:txEl>
                                              <p:pRg st="1" end="1"/>
                                            </p:txEl>
                                          </p:spTgt>
                                        </p:tgtEl>
                                      </p:cBhvr>
                                      <p:to x="100000" y="100000"/>
                                    </p:animScale>
                                    <p:animScale>
                                      <p:cBhvr>
                                        <p:cTn id="40" dur="26">
                                          <p:stCondLst>
                                            <p:cond delay="1642"/>
                                          </p:stCondLst>
                                        </p:cTn>
                                        <p:tgtEl>
                                          <p:spTgt spid="5">
                                            <p:txEl>
                                              <p:pRg st="1" end="1"/>
                                            </p:txEl>
                                          </p:spTgt>
                                        </p:tgtEl>
                                      </p:cBhvr>
                                      <p:to x="100000" y="90000"/>
                                    </p:animScale>
                                    <p:animScale>
                                      <p:cBhvr>
                                        <p:cTn id="41" dur="166" decel="50000">
                                          <p:stCondLst>
                                            <p:cond delay="1668"/>
                                          </p:stCondLst>
                                        </p:cTn>
                                        <p:tgtEl>
                                          <p:spTgt spid="5">
                                            <p:txEl>
                                              <p:pRg st="1" end="1"/>
                                            </p:txEl>
                                          </p:spTgt>
                                        </p:tgtEl>
                                      </p:cBhvr>
                                      <p:to x="100000" y="100000"/>
                                    </p:animScale>
                                    <p:animScale>
                                      <p:cBhvr>
                                        <p:cTn id="42" dur="26">
                                          <p:stCondLst>
                                            <p:cond delay="1808"/>
                                          </p:stCondLst>
                                        </p:cTn>
                                        <p:tgtEl>
                                          <p:spTgt spid="5">
                                            <p:txEl>
                                              <p:pRg st="1" end="1"/>
                                            </p:txEl>
                                          </p:spTgt>
                                        </p:tgtEl>
                                      </p:cBhvr>
                                      <p:to x="100000" y="95000"/>
                                    </p:animScale>
                                    <p:animScale>
                                      <p:cBhvr>
                                        <p:cTn id="43" dur="166" decel="50000">
                                          <p:stCondLst>
                                            <p:cond delay="1834"/>
                                          </p:stCondLst>
                                        </p:cTn>
                                        <p:tgtEl>
                                          <p:spTgt spid="5">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wipe(down)">
                                      <p:cBhvr>
                                        <p:cTn id="48" dur="580">
                                          <p:stCondLst>
                                            <p:cond delay="0"/>
                                          </p:stCondLst>
                                        </p:cTn>
                                        <p:tgtEl>
                                          <p:spTgt spid="5">
                                            <p:txEl>
                                              <p:pRg st="2" end="2"/>
                                            </p:txEl>
                                          </p:spTgt>
                                        </p:tgtEl>
                                      </p:cBhvr>
                                    </p:animEffect>
                                    <p:anim calcmode="lin" valueType="num">
                                      <p:cBhvr>
                                        <p:cTn id="49"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5">
                                            <p:txEl>
                                              <p:pRg st="2" end="2"/>
                                            </p:txEl>
                                          </p:spTgt>
                                        </p:tgtEl>
                                      </p:cBhvr>
                                      <p:to x="100000" y="60000"/>
                                    </p:animScale>
                                    <p:animScale>
                                      <p:cBhvr>
                                        <p:cTn id="55" dur="166" decel="50000">
                                          <p:stCondLst>
                                            <p:cond delay="676"/>
                                          </p:stCondLst>
                                        </p:cTn>
                                        <p:tgtEl>
                                          <p:spTgt spid="5">
                                            <p:txEl>
                                              <p:pRg st="2" end="2"/>
                                            </p:txEl>
                                          </p:spTgt>
                                        </p:tgtEl>
                                      </p:cBhvr>
                                      <p:to x="100000" y="100000"/>
                                    </p:animScale>
                                    <p:animScale>
                                      <p:cBhvr>
                                        <p:cTn id="56" dur="26">
                                          <p:stCondLst>
                                            <p:cond delay="1312"/>
                                          </p:stCondLst>
                                        </p:cTn>
                                        <p:tgtEl>
                                          <p:spTgt spid="5">
                                            <p:txEl>
                                              <p:pRg st="2" end="2"/>
                                            </p:txEl>
                                          </p:spTgt>
                                        </p:tgtEl>
                                      </p:cBhvr>
                                      <p:to x="100000" y="80000"/>
                                    </p:animScale>
                                    <p:animScale>
                                      <p:cBhvr>
                                        <p:cTn id="57" dur="166" decel="50000">
                                          <p:stCondLst>
                                            <p:cond delay="1338"/>
                                          </p:stCondLst>
                                        </p:cTn>
                                        <p:tgtEl>
                                          <p:spTgt spid="5">
                                            <p:txEl>
                                              <p:pRg st="2" end="2"/>
                                            </p:txEl>
                                          </p:spTgt>
                                        </p:tgtEl>
                                      </p:cBhvr>
                                      <p:to x="100000" y="100000"/>
                                    </p:animScale>
                                    <p:animScale>
                                      <p:cBhvr>
                                        <p:cTn id="58" dur="26">
                                          <p:stCondLst>
                                            <p:cond delay="1642"/>
                                          </p:stCondLst>
                                        </p:cTn>
                                        <p:tgtEl>
                                          <p:spTgt spid="5">
                                            <p:txEl>
                                              <p:pRg st="2" end="2"/>
                                            </p:txEl>
                                          </p:spTgt>
                                        </p:tgtEl>
                                      </p:cBhvr>
                                      <p:to x="100000" y="90000"/>
                                    </p:animScale>
                                    <p:animScale>
                                      <p:cBhvr>
                                        <p:cTn id="59" dur="166" decel="50000">
                                          <p:stCondLst>
                                            <p:cond delay="1668"/>
                                          </p:stCondLst>
                                        </p:cTn>
                                        <p:tgtEl>
                                          <p:spTgt spid="5">
                                            <p:txEl>
                                              <p:pRg st="2" end="2"/>
                                            </p:txEl>
                                          </p:spTgt>
                                        </p:tgtEl>
                                      </p:cBhvr>
                                      <p:to x="100000" y="100000"/>
                                    </p:animScale>
                                    <p:animScale>
                                      <p:cBhvr>
                                        <p:cTn id="60" dur="26">
                                          <p:stCondLst>
                                            <p:cond delay="1808"/>
                                          </p:stCondLst>
                                        </p:cTn>
                                        <p:tgtEl>
                                          <p:spTgt spid="5">
                                            <p:txEl>
                                              <p:pRg st="2" end="2"/>
                                            </p:txEl>
                                          </p:spTgt>
                                        </p:tgtEl>
                                      </p:cBhvr>
                                      <p:to x="100000" y="95000"/>
                                    </p:animScale>
                                    <p:animScale>
                                      <p:cBhvr>
                                        <p:cTn id="61" dur="166" decel="50000">
                                          <p:stCondLst>
                                            <p:cond delay="1834"/>
                                          </p:stCondLst>
                                        </p:cTn>
                                        <p:tgtEl>
                                          <p:spTgt spid="5">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5">
                                            <p:txEl>
                                              <p:pRg st="3" end="3"/>
                                            </p:txEl>
                                          </p:spTgt>
                                        </p:tgtEl>
                                        <p:attrNameLst>
                                          <p:attrName>style.visibility</p:attrName>
                                        </p:attrNameLst>
                                      </p:cBhvr>
                                      <p:to>
                                        <p:strVal val="visible"/>
                                      </p:to>
                                    </p:set>
                                    <p:animEffect transition="in" filter="wipe(down)">
                                      <p:cBhvr>
                                        <p:cTn id="66" dur="580">
                                          <p:stCondLst>
                                            <p:cond delay="0"/>
                                          </p:stCondLst>
                                        </p:cTn>
                                        <p:tgtEl>
                                          <p:spTgt spid="5">
                                            <p:txEl>
                                              <p:pRg st="3" end="3"/>
                                            </p:txEl>
                                          </p:spTgt>
                                        </p:tgtEl>
                                      </p:cBhvr>
                                    </p:animEffect>
                                    <p:anim calcmode="lin" valueType="num">
                                      <p:cBhvr>
                                        <p:cTn id="67"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5">
                                            <p:txEl>
                                              <p:pRg st="3" end="3"/>
                                            </p:txEl>
                                          </p:spTgt>
                                        </p:tgtEl>
                                      </p:cBhvr>
                                      <p:to x="100000" y="60000"/>
                                    </p:animScale>
                                    <p:animScale>
                                      <p:cBhvr>
                                        <p:cTn id="73" dur="166" decel="50000">
                                          <p:stCondLst>
                                            <p:cond delay="676"/>
                                          </p:stCondLst>
                                        </p:cTn>
                                        <p:tgtEl>
                                          <p:spTgt spid="5">
                                            <p:txEl>
                                              <p:pRg st="3" end="3"/>
                                            </p:txEl>
                                          </p:spTgt>
                                        </p:tgtEl>
                                      </p:cBhvr>
                                      <p:to x="100000" y="100000"/>
                                    </p:animScale>
                                    <p:animScale>
                                      <p:cBhvr>
                                        <p:cTn id="74" dur="26">
                                          <p:stCondLst>
                                            <p:cond delay="1312"/>
                                          </p:stCondLst>
                                        </p:cTn>
                                        <p:tgtEl>
                                          <p:spTgt spid="5">
                                            <p:txEl>
                                              <p:pRg st="3" end="3"/>
                                            </p:txEl>
                                          </p:spTgt>
                                        </p:tgtEl>
                                      </p:cBhvr>
                                      <p:to x="100000" y="80000"/>
                                    </p:animScale>
                                    <p:animScale>
                                      <p:cBhvr>
                                        <p:cTn id="75" dur="166" decel="50000">
                                          <p:stCondLst>
                                            <p:cond delay="1338"/>
                                          </p:stCondLst>
                                        </p:cTn>
                                        <p:tgtEl>
                                          <p:spTgt spid="5">
                                            <p:txEl>
                                              <p:pRg st="3" end="3"/>
                                            </p:txEl>
                                          </p:spTgt>
                                        </p:tgtEl>
                                      </p:cBhvr>
                                      <p:to x="100000" y="100000"/>
                                    </p:animScale>
                                    <p:animScale>
                                      <p:cBhvr>
                                        <p:cTn id="76" dur="26">
                                          <p:stCondLst>
                                            <p:cond delay="1642"/>
                                          </p:stCondLst>
                                        </p:cTn>
                                        <p:tgtEl>
                                          <p:spTgt spid="5">
                                            <p:txEl>
                                              <p:pRg st="3" end="3"/>
                                            </p:txEl>
                                          </p:spTgt>
                                        </p:tgtEl>
                                      </p:cBhvr>
                                      <p:to x="100000" y="90000"/>
                                    </p:animScale>
                                    <p:animScale>
                                      <p:cBhvr>
                                        <p:cTn id="77" dur="166" decel="50000">
                                          <p:stCondLst>
                                            <p:cond delay="1668"/>
                                          </p:stCondLst>
                                        </p:cTn>
                                        <p:tgtEl>
                                          <p:spTgt spid="5">
                                            <p:txEl>
                                              <p:pRg st="3" end="3"/>
                                            </p:txEl>
                                          </p:spTgt>
                                        </p:tgtEl>
                                      </p:cBhvr>
                                      <p:to x="100000" y="100000"/>
                                    </p:animScale>
                                    <p:animScale>
                                      <p:cBhvr>
                                        <p:cTn id="78" dur="26">
                                          <p:stCondLst>
                                            <p:cond delay="1808"/>
                                          </p:stCondLst>
                                        </p:cTn>
                                        <p:tgtEl>
                                          <p:spTgt spid="5">
                                            <p:txEl>
                                              <p:pRg st="3" end="3"/>
                                            </p:txEl>
                                          </p:spTgt>
                                        </p:tgtEl>
                                      </p:cBhvr>
                                      <p:to x="100000" y="95000"/>
                                    </p:animScale>
                                    <p:animScale>
                                      <p:cBhvr>
                                        <p:cTn id="79" dur="166" decel="50000">
                                          <p:stCondLst>
                                            <p:cond delay="1834"/>
                                          </p:stCondLst>
                                        </p:cTn>
                                        <p:tgtEl>
                                          <p:spTgt spid="5">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5">
                                            <p:txEl>
                                              <p:pRg st="4" end="4"/>
                                            </p:txEl>
                                          </p:spTgt>
                                        </p:tgtEl>
                                        <p:attrNameLst>
                                          <p:attrName>style.visibility</p:attrName>
                                        </p:attrNameLst>
                                      </p:cBhvr>
                                      <p:to>
                                        <p:strVal val="visible"/>
                                      </p:to>
                                    </p:set>
                                    <p:animEffect transition="in" filter="wipe(down)">
                                      <p:cBhvr>
                                        <p:cTn id="84" dur="580">
                                          <p:stCondLst>
                                            <p:cond delay="0"/>
                                          </p:stCondLst>
                                        </p:cTn>
                                        <p:tgtEl>
                                          <p:spTgt spid="5">
                                            <p:txEl>
                                              <p:pRg st="4" end="4"/>
                                            </p:txEl>
                                          </p:spTgt>
                                        </p:tgtEl>
                                      </p:cBhvr>
                                    </p:animEffect>
                                    <p:anim calcmode="lin" valueType="num">
                                      <p:cBhvr>
                                        <p:cTn id="85"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5">
                                            <p:txEl>
                                              <p:pRg st="4" end="4"/>
                                            </p:txEl>
                                          </p:spTgt>
                                        </p:tgtEl>
                                      </p:cBhvr>
                                      <p:to x="100000" y="60000"/>
                                    </p:animScale>
                                    <p:animScale>
                                      <p:cBhvr>
                                        <p:cTn id="91" dur="166" decel="50000">
                                          <p:stCondLst>
                                            <p:cond delay="676"/>
                                          </p:stCondLst>
                                        </p:cTn>
                                        <p:tgtEl>
                                          <p:spTgt spid="5">
                                            <p:txEl>
                                              <p:pRg st="4" end="4"/>
                                            </p:txEl>
                                          </p:spTgt>
                                        </p:tgtEl>
                                      </p:cBhvr>
                                      <p:to x="100000" y="100000"/>
                                    </p:animScale>
                                    <p:animScale>
                                      <p:cBhvr>
                                        <p:cTn id="92" dur="26">
                                          <p:stCondLst>
                                            <p:cond delay="1312"/>
                                          </p:stCondLst>
                                        </p:cTn>
                                        <p:tgtEl>
                                          <p:spTgt spid="5">
                                            <p:txEl>
                                              <p:pRg st="4" end="4"/>
                                            </p:txEl>
                                          </p:spTgt>
                                        </p:tgtEl>
                                      </p:cBhvr>
                                      <p:to x="100000" y="80000"/>
                                    </p:animScale>
                                    <p:animScale>
                                      <p:cBhvr>
                                        <p:cTn id="93" dur="166" decel="50000">
                                          <p:stCondLst>
                                            <p:cond delay="1338"/>
                                          </p:stCondLst>
                                        </p:cTn>
                                        <p:tgtEl>
                                          <p:spTgt spid="5">
                                            <p:txEl>
                                              <p:pRg st="4" end="4"/>
                                            </p:txEl>
                                          </p:spTgt>
                                        </p:tgtEl>
                                      </p:cBhvr>
                                      <p:to x="100000" y="100000"/>
                                    </p:animScale>
                                    <p:animScale>
                                      <p:cBhvr>
                                        <p:cTn id="94" dur="26">
                                          <p:stCondLst>
                                            <p:cond delay="1642"/>
                                          </p:stCondLst>
                                        </p:cTn>
                                        <p:tgtEl>
                                          <p:spTgt spid="5">
                                            <p:txEl>
                                              <p:pRg st="4" end="4"/>
                                            </p:txEl>
                                          </p:spTgt>
                                        </p:tgtEl>
                                      </p:cBhvr>
                                      <p:to x="100000" y="90000"/>
                                    </p:animScale>
                                    <p:animScale>
                                      <p:cBhvr>
                                        <p:cTn id="95" dur="166" decel="50000">
                                          <p:stCondLst>
                                            <p:cond delay="1668"/>
                                          </p:stCondLst>
                                        </p:cTn>
                                        <p:tgtEl>
                                          <p:spTgt spid="5">
                                            <p:txEl>
                                              <p:pRg st="4" end="4"/>
                                            </p:txEl>
                                          </p:spTgt>
                                        </p:tgtEl>
                                      </p:cBhvr>
                                      <p:to x="100000" y="100000"/>
                                    </p:animScale>
                                    <p:animScale>
                                      <p:cBhvr>
                                        <p:cTn id="96" dur="26">
                                          <p:stCondLst>
                                            <p:cond delay="1808"/>
                                          </p:stCondLst>
                                        </p:cTn>
                                        <p:tgtEl>
                                          <p:spTgt spid="5">
                                            <p:txEl>
                                              <p:pRg st="4" end="4"/>
                                            </p:txEl>
                                          </p:spTgt>
                                        </p:tgtEl>
                                      </p:cBhvr>
                                      <p:to x="100000" y="95000"/>
                                    </p:animScale>
                                    <p:animScale>
                                      <p:cBhvr>
                                        <p:cTn id="97" dur="166" decel="50000">
                                          <p:stCondLst>
                                            <p:cond delay="1834"/>
                                          </p:stCondLst>
                                        </p:cTn>
                                        <p:tgtEl>
                                          <p:spTgt spid="5">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5">
                                            <p:txEl>
                                              <p:pRg st="5" end="5"/>
                                            </p:txEl>
                                          </p:spTgt>
                                        </p:tgtEl>
                                        <p:attrNameLst>
                                          <p:attrName>style.visibility</p:attrName>
                                        </p:attrNameLst>
                                      </p:cBhvr>
                                      <p:to>
                                        <p:strVal val="visible"/>
                                      </p:to>
                                    </p:set>
                                    <p:animEffect transition="in" filter="wipe(down)">
                                      <p:cBhvr>
                                        <p:cTn id="102" dur="580">
                                          <p:stCondLst>
                                            <p:cond delay="0"/>
                                          </p:stCondLst>
                                        </p:cTn>
                                        <p:tgtEl>
                                          <p:spTgt spid="5">
                                            <p:txEl>
                                              <p:pRg st="5" end="5"/>
                                            </p:txEl>
                                          </p:spTgt>
                                        </p:tgtEl>
                                      </p:cBhvr>
                                    </p:animEffect>
                                    <p:anim calcmode="lin" valueType="num">
                                      <p:cBhvr>
                                        <p:cTn id="103"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5">
                                            <p:txEl>
                                              <p:pRg st="5" end="5"/>
                                            </p:txEl>
                                          </p:spTgt>
                                        </p:tgtEl>
                                      </p:cBhvr>
                                      <p:to x="100000" y="60000"/>
                                    </p:animScale>
                                    <p:animScale>
                                      <p:cBhvr>
                                        <p:cTn id="109" dur="166" decel="50000">
                                          <p:stCondLst>
                                            <p:cond delay="676"/>
                                          </p:stCondLst>
                                        </p:cTn>
                                        <p:tgtEl>
                                          <p:spTgt spid="5">
                                            <p:txEl>
                                              <p:pRg st="5" end="5"/>
                                            </p:txEl>
                                          </p:spTgt>
                                        </p:tgtEl>
                                      </p:cBhvr>
                                      <p:to x="100000" y="100000"/>
                                    </p:animScale>
                                    <p:animScale>
                                      <p:cBhvr>
                                        <p:cTn id="110" dur="26">
                                          <p:stCondLst>
                                            <p:cond delay="1312"/>
                                          </p:stCondLst>
                                        </p:cTn>
                                        <p:tgtEl>
                                          <p:spTgt spid="5">
                                            <p:txEl>
                                              <p:pRg st="5" end="5"/>
                                            </p:txEl>
                                          </p:spTgt>
                                        </p:tgtEl>
                                      </p:cBhvr>
                                      <p:to x="100000" y="80000"/>
                                    </p:animScale>
                                    <p:animScale>
                                      <p:cBhvr>
                                        <p:cTn id="111" dur="166" decel="50000">
                                          <p:stCondLst>
                                            <p:cond delay="1338"/>
                                          </p:stCondLst>
                                        </p:cTn>
                                        <p:tgtEl>
                                          <p:spTgt spid="5">
                                            <p:txEl>
                                              <p:pRg st="5" end="5"/>
                                            </p:txEl>
                                          </p:spTgt>
                                        </p:tgtEl>
                                      </p:cBhvr>
                                      <p:to x="100000" y="100000"/>
                                    </p:animScale>
                                    <p:animScale>
                                      <p:cBhvr>
                                        <p:cTn id="112" dur="26">
                                          <p:stCondLst>
                                            <p:cond delay="1642"/>
                                          </p:stCondLst>
                                        </p:cTn>
                                        <p:tgtEl>
                                          <p:spTgt spid="5">
                                            <p:txEl>
                                              <p:pRg st="5" end="5"/>
                                            </p:txEl>
                                          </p:spTgt>
                                        </p:tgtEl>
                                      </p:cBhvr>
                                      <p:to x="100000" y="90000"/>
                                    </p:animScale>
                                    <p:animScale>
                                      <p:cBhvr>
                                        <p:cTn id="113" dur="166" decel="50000">
                                          <p:stCondLst>
                                            <p:cond delay="1668"/>
                                          </p:stCondLst>
                                        </p:cTn>
                                        <p:tgtEl>
                                          <p:spTgt spid="5">
                                            <p:txEl>
                                              <p:pRg st="5" end="5"/>
                                            </p:txEl>
                                          </p:spTgt>
                                        </p:tgtEl>
                                      </p:cBhvr>
                                      <p:to x="100000" y="100000"/>
                                    </p:animScale>
                                    <p:animScale>
                                      <p:cBhvr>
                                        <p:cTn id="114" dur="26">
                                          <p:stCondLst>
                                            <p:cond delay="1808"/>
                                          </p:stCondLst>
                                        </p:cTn>
                                        <p:tgtEl>
                                          <p:spTgt spid="5">
                                            <p:txEl>
                                              <p:pRg st="5" end="5"/>
                                            </p:txEl>
                                          </p:spTgt>
                                        </p:tgtEl>
                                      </p:cBhvr>
                                      <p:to x="100000" y="95000"/>
                                    </p:animScale>
                                    <p:animScale>
                                      <p:cBhvr>
                                        <p:cTn id="115" dur="166" decel="50000">
                                          <p:stCondLst>
                                            <p:cond delay="1834"/>
                                          </p:stCondLst>
                                        </p:cTn>
                                        <p:tgtEl>
                                          <p:spTgt spid="5">
                                            <p:txEl>
                                              <p:pRg st="5" end="5"/>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5">
                                            <p:txEl>
                                              <p:pRg st="6" end="6"/>
                                            </p:txEl>
                                          </p:spTgt>
                                        </p:tgtEl>
                                        <p:attrNameLst>
                                          <p:attrName>style.visibility</p:attrName>
                                        </p:attrNameLst>
                                      </p:cBhvr>
                                      <p:to>
                                        <p:strVal val="visible"/>
                                      </p:to>
                                    </p:set>
                                    <p:animEffect transition="in" filter="wipe(down)">
                                      <p:cBhvr>
                                        <p:cTn id="120" dur="580">
                                          <p:stCondLst>
                                            <p:cond delay="0"/>
                                          </p:stCondLst>
                                        </p:cTn>
                                        <p:tgtEl>
                                          <p:spTgt spid="5">
                                            <p:txEl>
                                              <p:pRg st="6" end="6"/>
                                            </p:txEl>
                                          </p:spTgt>
                                        </p:tgtEl>
                                      </p:cBhvr>
                                    </p:animEffect>
                                    <p:anim calcmode="lin" valueType="num">
                                      <p:cBhvr>
                                        <p:cTn id="121" dur="1822" tmFilter="0,0; 0.14,0.36; 0.43,0.73; 0.71,0.91; 1.0,1.0">
                                          <p:stCondLst>
                                            <p:cond delay="0"/>
                                          </p:stCondLst>
                                        </p:cTn>
                                        <p:tgtEl>
                                          <p:spTgt spid="5">
                                            <p:txEl>
                                              <p:pRg st="6" end="6"/>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5">
                                            <p:txEl>
                                              <p:pRg st="6" end="6"/>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5">
                                            <p:txEl>
                                              <p:pRg st="6" end="6"/>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5">
                                            <p:txEl>
                                              <p:pRg st="6" end="6"/>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5">
                                            <p:txEl>
                                              <p:pRg st="6" end="6"/>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5">
                                            <p:txEl>
                                              <p:pRg st="6" end="6"/>
                                            </p:txEl>
                                          </p:spTgt>
                                        </p:tgtEl>
                                      </p:cBhvr>
                                      <p:to x="100000" y="60000"/>
                                    </p:animScale>
                                    <p:animScale>
                                      <p:cBhvr>
                                        <p:cTn id="127" dur="166" decel="50000">
                                          <p:stCondLst>
                                            <p:cond delay="676"/>
                                          </p:stCondLst>
                                        </p:cTn>
                                        <p:tgtEl>
                                          <p:spTgt spid="5">
                                            <p:txEl>
                                              <p:pRg st="6" end="6"/>
                                            </p:txEl>
                                          </p:spTgt>
                                        </p:tgtEl>
                                      </p:cBhvr>
                                      <p:to x="100000" y="100000"/>
                                    </p:animScale>
                                    <p:animScale>
                                      <p:cBhvr>
                                        <p:cTn id="128" dur="26">
                                          <p:stCondLst>
                                            <p:cond delay="1312"/>
                                          </p:stCondLst>
                                        </p:cTn>
                                        <p:tgtEl>
                                          <p:spTgt spid="5">
                                            <p:txEl>
                                              <p:pRg st="6" end="6"/>
                                            </p:txEl>
                                          </p:spTgt>
                                        </p:tgtEl>
                                      </p:cBhvr>
                                      <p:to x="100000" y="80000"/>
                                    </p:animScale>
                                    <p:animScale>
                                      <p:cBhvr>
                                        <p:cTn id="129" dur="166" decel="50000">
                                          <p:stCondLst>
                                            <p:cond delay="1338"/>
                                          </p:stCondLst>
                                        </p:cTn>
                                        <p:tgtEl>
                                          <p:spTgt spid="5">
                                            <p:txEl>
                                              <p:pRg st="6" end="6"/>
                                            </p:txEl>
                                          </p:spTgt>
                                        </p:tgtEl>
                                      </p:cBhvr>
                                      <p:to x="100000" y="100000"/>
                                    </p:animScale>
                                    <p:animScale>
                                      <p:cBhvr>
                                        <p:cTn id="130" dur="26">
                                          <p:stCondLst>
                                            <p:cond delay="1642"/>
                                          </p:stCondLst>
                                        </p:cTn>
                                        <p:tgtEl>
                                          <p:spTgt spid="5">
                                            <p:txEl>
                                              <p:pRg st="6" end="6"/>
                                            </p:txEl>
                                          </p:spTgt>
                                        </p:tgtEl>
                                      </p:cBhvr>
                                      <p:to x="100000" y="90000"/>
                                    </p:animScale>
                                    <p:animScale>
                                      <p:cBhvr>
                                        <p:cTn id="131" dur="166" decel="50000">
                                          <p:stCondLst>
                                            <p:cond delay="1668"/>
                                          </p:stCondLst>
                                        </p:cTn>
                                        <p:tgtEl>
                                          <p:spTgt spid="5">
                                            <p:txEl>
                                              <p:pRg st="6" end="6"/>
                                            </p:txEl>
                                          </p:spTgt>
                                        </p:tgtEl>
                                      </p:cBhvr>
                                      <p:to x="100000" y="100000"/>
                                    </p:animScale>
                                    <p:animScale>
                                      <p:cBhvr>
                                        <p:cTn id="132" dur="26">
                                          <p:stCondLst>
                                            <p:cond delay="1808"/>
                                          </p:stCondLst>
                                        </p:cTn>
                                        <p:tgtEl>
                                          <p:spTgt spid="5">
                                            <p:txEl>
                                              <p:pRg st="6" end="6"/>
                                            </p:txEl>
                                          </p:spTgt>
                                        </p:tgtEl>
                                      </p:cBhvr>
                                      <p:to x="100000" y="95000"/>
                                    </p:animScale>
                                    <p:animScale>
                                      <p:cBhvr>
                                        <p:cTn id="133" dur="166" decel="50000">
                                          <p:stCondLst>
                                            <p:cond delay="1834"/>
                                          </p:stCondLst>
                                        </p:cTn>
                                        <p:tgtEl>
                                          <p:spTgt spid="5">
                                            <p:txEl>
                                              <p:pRg st="6" end="6"/>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grpId="0" nodeType="clickEffect">
                                  <p:stCondLst>
                                    <p:cond delay="0"/>
                                  </p:stCondLst>
                                  <p:childTnLst>
                                    <p:set>
                                      <p:cBhvr>
                                        <p:cTn id="137" dur="1" fill="hold">
                                          <p:stCondLst>
                                            <p:cond delay="0"/>
                                          </p:stCondLst>
                                        </p:cTn>
                                        <p:tgtEl>
                                          <p:spTgt spid="5">
                                            <p:txEl>
                                              <p:pRg st="7" end="7"/>
                                            </p:txEl>
                                          </p:spTgt>
                                        </p:tgtEl>
                                        <p:attrNameLst>
                                          <p:attrName>style.visibility</p:attrName>
                                        </p:attrNameLst>
                                      </p:cBhvr>
                                      <p:to>
                                        <p:strVal val="visible"/>
                                      </p:to>
                                    </p:set>
                                    <p:animEffect transition="in" filter="wipe(down)">
                                      <p:cBhvr>
                                        <p:cTn id="138" dur="580">
                                          <p:stCondLst>
                                            <p:cond delay="0"/>
                                          </p:stCondLst>
                                        </p:cTn>
                                        <p:tgtEl>
                                          <p:spTgt spid="5">
                                            <p:txEl>
                                              <p:pRg st="7" end="7"/>
                                            </p:txEl>
                                          </p:spTgt>
                                        </p:tgtEl>
                                      </p:cBhvr>
                                    </p:animEffect>
                                    <p:anim calcmode="lin" valueType="num">
                                      <p:cBhvr>
                                        <p:cTn id="139" dur="1822" tmFilter="0,0; 0.14,0.36; 0.43,0.73; 0.71,0.91; 1.0,1.0">
                                          <p:stCondLst>
                                            <p:cond delay="0"/>
                                          </p:stCondLst>
                                        </p:cTn>
                                        <p:tgtEl>
                                          <p:spTgt spid="5">
                                            <p:txEl>
                                              <p:pRg st="7" end="7"/>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5">
                                            <p:txEl>
                                              <p:pRg st="7" end="7"/>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5">
                                            <p:txEl>
                                              <p:pRg st="7" end="7"/>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5">
                                            <p:txEl>
                                              <p:pRg st="7" end="7"/>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5">
                                            <p:txEl>
                                              <p:pRg st="7" end="7"/>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5">
                                            <p:txEl>
                                              <p:pRg st="7" end="7"/>
                                            </p:txEl>
                                          </p:spTgt>
                                        </p:tgtEl>
                                      </p:cBhvr>
                                      <p:to x="100000" y="60000"/>
                                    </p:animScale>
                                    <p:animScale>
                                      <p:cBhvr>
                                        <p:cTn id="145" dur="166" decel="50000">
                                          <p:stCondLst>
                                            <p:cond delay="676"/>
                                          </p:stCondLst>
                                        </p:cTn>
                                        <p:tgtEl>
                                          <p:spTgt spid="5">
                                            <p:txEl>
                                              <p:pRg st="7" end="7"/>
                                            </p:txEl>
                                          </p:spTgt>
                                        </p:tgtEl>
                                      </p:cBhvr>
                                      <p:to x="100000" y="100000"/>
                                    </p:animScale>
                                    <p:animScale>
                                      <p:cBhvr>
                                        <p:cTn id="146" dur="26">
                                          <p:stCondLst>
                                            <p:cond delay="1312"/>
                                          </p:stCondLst>
                                        </p:cTn>
                                        <p:tgtEl>
                                          <p:spTgt spid="5">
                                            <p:txEl>
                                              <p:pRg st="7" end="7"/>
                                            </p:txEl>
                                          </p:spTgt>
                                        </p:tgtEl>
                                      </p:cBhvr>
                                      <p:to x="100000" y="80000"/>
                                    </p:animScale>
                                    <p:animScale>
                                      <p:cBhvr>
                                        <p:cTn id="147" dur="166" decel="50000">
                                          <p:stCondLst>
                                            <p:cond delay="1338"/>
                                          </p:stCondLst>
                                        </p:cTn>
                                        <p:tgtEl>
                                          <p:spTgt spid="5">
                                            <p:txEl>
                                              <p:pRg st="7" end="7"/>
                                            </p:txEl>
                                          </p:spTgt>
                                        </p:tgtEl>
                                      </p:cBhvr>
                                      <p:to x="100000" y="100000"/>
                                    </p:animScale>
                                    <p:animScale>
                                      <p:cBhvr>
                                        <p:cTn id="148" dur="26">
                                          <p:stCondLst>
                                            <p:cond delay="1642"/>
                                          </p:stCondLst>
                                        </p:cTn>
                                        <p:tgtEl>
                                          <p:spTgt spid="5">
                                            <p:txEl>
                                              <p:pRg st="7" end="7"/>
                                            </p:txEl>
                                          </p:spTgt>
                                        </p:tgtEl>
                                      </p:cBhvr>
                                      <p:to x="100000" y="90000"/>
                                    </p:animScale>
                                    <p:animScale>
                                      <p:cBhvr>
                                        <p:cTn id="149" dur="166" decel="50000">
                                          <p:stCondLst>
                                            <p:cond delay="1668"/>
                                          </p:stCondLst>
                                        </p:cTn>
                                        <p:tgtEl>
                                          <p:spTgt spid="5">
                                            <p:txEl>
                                              <p:pRg st="7" end="7"/>
                                            </p:txEl>
                                          </p:spTgt>
                                        </p:tgtEl>
                                      </p:cBhvr>
                                      <p:to x="100000" y="100000"/>
                                    </p:animScale>
                                    <p:animScale>
                                      <p:cBhvr>
                                        <p:cTn id="150" dur="26">
                                          <p:stCondLst>
                                            <p:cond delay="1808"/>
                                          </p:stCondLst>
                                        </p:cTn>
                                        <p:tgtEl>
                                          <p:spTgt spid="5">
                                            <p:txEl>
                                              <p:pRg st="7" end="7"/>
                                            </p:txEl>
                                          </p:spTgt>
                                        </p:tgtEl>
                                      </p:cBhvr>
                                      <p:to x="100000" y="95000"/>
                                    </p:animScale>
                                    <p:animScale>
                                      <p:cBhvr>
                                        <p:cTn id="151" dur="166" decel="50000">
                                          <p:stCondLst>
                                            <p:cond delay="1834"/>
                                          </p:stCondLst>
                                        </p:cTn>
                                        <p:tgtEl>
                                          <p:spTgt spid="5">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385179"/>
            <a:ext cx="5760640" cy="3384377"/>
          </a:xfrm>
        </p:spPr>
        <p:txBody>
          <a:bodyPr>
            <a:normAutofit fontScale="92500" lnSpcReduction="20000"/>
          </a:bodyPr>
          <a:lstStyle/>
          <a:p>
            <a:pPr marL="0" indent="0">
              <a:buNone/>
            </a:pPr>
            <a:endParaRPr lang="es-PE" b="1" dirty="0" smtClean="0"/>
          </a:p>
          <a:p>
            <a:r>
              <a:rPr lang="es-PE" dirty="0"/>
              <a:t>Supervisar la ejecución de programas</a:t>
            </a:r>
          </a:p>
          <a:p>
            <a:r>
              <a:rPr lang="es-PE" dirty="0"/>
              <a:t>Coordinar las actividades de </a:t>
            </a:r>
            <a:r>
              <a:rPr lang="es-PE" dirty="0" smtClean="0"/>
              <a:t>entrada/salida</a:t>
            </a:r>
            <a:endParaRPr lang="es-PE" dirty="0"/>
          </a:p>
          <a:p>
            <a:r>
              <a:rPr lang="es-PE" dirty="0"/>
              <a:t>Localizar datos</a:t>
            </a:r>
          </a:p>
          <a:p>
            <a:r>
              <a:rPr lang="es-PE" dirty="0"/>
              <a:t>Establecer dónde se almacenan los datos</a:t>
            </a:r>
          </a:p>
          <a:p>
            <a:r>
              <a:rPr lang="es-PE" dirty="0"/>
              <a:t>Determinar el orden de ejecución de las instrucciones</a:t>
            </a:r>
          </a:p>
          <a:p>
            <a:r>
              <a:rPr lang="es-PE" dirty="0"/>
              <a:t>Asignar la posición de memoria a los procesos</a:t>
            </a:r>
          </a:p>
          <a:p>
            <a:pPr marL="0" indent="0">
              <a:buNone/>
            </a:pPr>
            <a:endParaRPr lang="es-PE" dirty="0"/>
          </a:p>
          <a:p>
            <a:endParaRPr lang="es-PE" dirty="0" smtClean="0"/>
          </a:p>
        </p:txBody>
      </p:sp>
      <p:sp>
        <p:nvSpPr>
          <p:cNvPr id="4" name="3 Título"/>
          <p:cNvSpPr>
            <a:spLocks noGrp="1"/>
          </p:cNvSpPr>
          <p:nvPr>
            <p:ph type="title"/>
          </p:nvPr>
        </p:nvSpPr>
        <p:spPr>
          <a:xfrm>
            <a:off x="467544" y="1412776"/>
            <a:ext cx="8229600" cy="144016"/>
          </a:xfrm>
        </p:spPr>
        <p:txBody>
          <a:bodyPr>
            <a:normAutofit fontScale="90000"/>
          </a:bodyPr>
          <a:lstStyle/>
          <a:p>
            <a:r>
              <a:rPr lang="es-PE" sz="4400" b="1" dirty="0"/>
              <a:t>CPU: Unidad Central de Proceso</a:t>
            </a:r>
            <a:r>
              <a:rPr lang="es-PE" b="1" dirty="0"/>
              <a:t/>
            </a:r>
            <a:br>
              <a:rPr lang="es-PE" b="1" dirty="0"/>
            </a:br>
            <a:endParaRPr lang="es-PE" dirty="0" smtClean="0"/>
          </a:p>
        </p:txBody>
      </p:sp>
      <p:pic>
        <p:nvPicPr>
          <p:cNvPr id="9" name="8 Imagen" descr="D:\Datos\Desktop\futuro.jpg"/>
          <p:cNvPicPr/>
          <p:nvPr/>
        </p:nvPicPr>
        <p:blipFill>
          <a:blip r:embed="rId2">
            <a:extLst>
              <a:ext uri="{28A0092B-C50C-407E-A947-70E740481C1C}">
                <a14:useLocalDpi xmlns:a14="http://schemas.microsoft.com/office/drawing/2010/main" val="0"/>
              </a:ext>
            </a:extLst>
          </a:blip>
          <a:srcRect/>
          <a:stretch>
            <a:fillRect/>
          </a:stretch>
        </p:blipFill>
        <p:spPr bwMode="auto">
          <a:xfrm>
            <a:off x="6300192" y="2420888"/>
            <a:ext cx="2448272" cy="3384376"/>
          </a:xfrm>
          <a:prstGeom prst="rect">
            <a:avLst/>
          </a:prstGeom>
          <a:noFill/>
          <a:ln>
            <a:noFill/>
          </a:ln>
        </p:spPr>
      </p:pic>
    </p:spTree>
    <p:extLst>
      <p:ext uri="{BB962C8B-B14F-4D97-AF65-F5344CB8AC3E}">
        <p14:creationId xmlns:p14="http://schemas.microsoft.com/office/powerpoint/2010/main" val="122263137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2060848"/>
            <a:ext cx="8064896" cy="4392488"/>
          </a:xfrm>
        </p:spPr>
        <p:txBody>
          <a:bodyPr>
            <a:noAutofit/>
          </a:bodyPr>
          <a:lstStyle/>
          <a:p>
            <a:pPr marL="0" indent="0">
              <a:buNone/>
            </a:pPr>
            <a:r>
              <a:rPr lang="es-PE" sz="2000" b="1" dirty="0" smtClean="0"/>
              <a:t>      </a:t>
            </a:r>
            <a:r>
              <a:rPr lang="es-PE" sz="2000" b="1" u="sng" dirty="0" smtClean="0"/>
              <a:t>HARDWARE</a:t>
            </a:r>
            <a:r>
              <a:rPr lang="es-PE" sz="2000" b="1" u="sng" dirty="0"/>
              <a:t>: Equipos</a:t>
            </a:r>
          </a:p>
          <a:p>
            <a:r>
              <a:rPr lang="es-PE" sz="1800" b="1" dirty="0"/>
              <a:t>Dispositivos de </a:t>
            </a:r>
            <a:r>
              <a:rPr lang="es-PE" sz="1800" b="1" dirty="0" smtClean="0"/>
              <a:t>entrada: Teclado</a:t>
            </a:r>
            <a:r>
              <a:rPr lang="es-PE" sz="1800" dirty="0" smtClean="0"/>
              <a:t>, Mouse </a:t>
            </a:r>
            <a:r>
              <a:rPr lang="es-PE" sz="1800" dirty="0"/>
              <a:t>o ratón</a:t>
            </a:r>
            <a:r>
              <a:rPr lang="es-PE" sz="1800" dirty="0" smtClean="0"/>
              <a:t>, Escáner, Lectores </a:t>
            </a:r>
            <a:r>
              <a:rPr lang="es-PE" sz="1800" dirty="0"/>
              <a:t>de códigos de </a:t>
            </a:r>
            <a:r>
              <a:rPr lang="es-PE" sz="1800" dirty="0" smtClean="0"/>
              <a:t>barras, Pantallas </a:t>
            </a:r>
            <a:r>
              <a:rPr lang="es-PE" sz="1800" dirty="0"/>
              <a:t>sensibles al </a:t>
            </a:r>
            <a:r>
              <a:rPr lang="es-PE" sz="1800" dirty="0" smtClean="0"/>
              <a:t>tacto, Lápiz </a:t>
            </a:r>
            <a:r>
              <a:rPr lang="es-PE" sz="1800" dirty="0"/>
              <a:t>óptico,Joysticks,Micrófono,Cámara digital,Lectores de bandas magnéticas</a:t>
            </a:r>
          </a:p>
          <a:p>
            <a:r>
              <a:rPr lang="es-PE" sz="1800" b="1" dirty="0"/>
              <a:t>Dispositivos de salida</a:t>
            </a:r>
            <a:r>
              <a:rPr lang="es-PE" sz="1800" dirty="0"/>
              <a:t>: Pantalla, Impresora, Altavoz</a:t>
            </a:r>
          </a:p>
          <a:p>
            <a:r>
              <a:rPr lang="es-PE" sz="1800" b="1" dirty="0"/>
              <a:t>Unidad Central de Proceso (CPU)</a:t>
            </a:r>
            <a:r>
              <a:rPr lang="es-PE" sz="1800" dirty="0"/>
              <a:t>:</a:t>
            </a:r>
          </a:p>
          <a:p>
            <a:r>
              <a:rPr lang="es-PE" sz="1800" b="1" dirty="0"/>
              <a:t>Sistema de almacenamiento primario</a:t>
            </a:r>
            <a:r>
              <a:rPr lang="es-PE" sz="1800" dirty="0"/>
              <a:t>: Registros,Cache y Memoria Principal</a:t>
            </a:r>
          </a:p>
          <a:p>
            <a:r>
              <a:rPr lang="es-PE" sz="1800" b="1" dirty="0"/>
              <a:t>Dispositivos de Almacenamiento secundario</a:t>
            </a:r>
            <a:r>
              <a:rPr lang="es-PE" sz="1800" dirty="0"/>
              <a:t>: Disco Duro, Memoria USB,</a:t>
            </a:r>
          </a:p>
          <a:p>
            <a:pPr marL="0" indent="0">
              <a:buNone/>
            </a:pPr>
            <a:r>
              <a:rPr lang="es-PE" sz="2000" b="1" dirty="0" smtClean="0"/>
              <a:t>      </a:t>
            </a:r>
            <a:r>
              <a:rPr lang="es-PE" sz="2000" b="1" u="sng" dirty="0" smtClean="0"/>
              <a:t>SOFTWARE</a:t>
            </a:r>
            <a:r>
              <a:rPr lang="es-PE" sz="2000" b="1" u="sng" dirty="0"/>
              <a:t>: Programas</a:t>
            </a:r>
          </a:p>
          <a:p>
            <a:r>
              <a:rPr lang="es-PE" sz="1800" b="1" dirty="0"/>
              <a:t>Sistemas Operativos</a:t>
            </a:r>
            <a:r>
              <a:rPr lang="es-PE" sz="1800" dirty="0"/>
              <a:t>: Linux, Android,Windows,...</a:t>
            </a:r>
          </a:p>
          <a:p>
            <a:r>
              <a:rPr lang="es-PE" sz="1800" b="1" dirty="0"/>
              <a:t>Aplicaciones</a:t>
            </a:r>
            <a:r>
              <a:rPr lang="es-PE" sz="1800" dirty="0"/>
              <a:t>: LibreOffice, Opera, WindowsMediaPlayer</a:t>
            </a:r>
          </a:p>
          <a:p>
            <a:endParaRPr lang="es-PE" sz="1800" dirty="0" smtClean="0"/>
          </a:p>
          <a:p>
            <a:endParaRPr lang="es-PE" sz="1800" dirty="0"/>
          </a:p>
        </p:txBody>
      </p:sp>
      <p:sp>
        <p:nvSpPr>
          <p:cNvPr id="2" name="1 Título"/>
          <p:cNvSpPr>
            <a:spLocks noGrp="1"/>
          </p:cNvSpPr>
          <p:nvPr>
            <p:ph type="title"/>
          </p:nvPr>
        </p:nvSpPr>
        <p:spPr>
          <a:xfrm>
            <a:off x="971600" y="908720"/>
            <a:ext cx="5328591" cy="715686"/>
          </a:xfrm>
        </p:spPr>
        <p:txBody>
          <a:bodyPr>
            <a:noAutofit/>
          </a:bodyPr>
          <a:lstStyle/>
          <a:p>
            <a:r>
              <a:rPr lang="es-PE" sz="4000" b="1" dirty="0"/>
              <a:t>Componentes de un ordenador</a:t>
            </a:r>
            <a:r>
              <a:rPr lang="es-PE" sz="4000" dirty="0" smtClean="0"/>
              <a:t/>
            </a:r>
            <a:br>
              <a:rPr lang="es-PE" sz="4000" dirty="0" smtClean="0"/>
            </a:br>
            <a:endParaRPr lang="es-PE" sz="4000" dirty="0"/>
          </a:p>
        </p:txBody>
      </p:sp>
      <p:pic>
        <p:nvPicPr>
          <p:cNvPr id="4" name="3 Imagen" descr="D:\Datos\Desktop\exito-m.jpg"/>
          <p:cNvPicPr/>
          <p:nvPr/>
        </p:nvPicPr>
        <p:blipFill rotWithShape="1">
          <a:blip r:embed="rId2">
            <a:extLst>
              <a:ext uri="{28A0092B-C50C-407E-A947-70E740481C1C}">
                <a14:useLocalDpi xmlns:a14="http://schemas.microsoft.com/office/drawing/2010/main" val="0"/>
              </a:ext>
            </a:extLst>
          </a:blip>
          <a:srcRect l="12231" t="6628" b="3952"/>
          <a:stretch/>
        </p:blipFill>
        <p:spPr bwMode="auto">
          <a:xfrm>
            <a:off x="6804248" y="18882"/>
            <a:ext cx="2294984" cy="2185982"/>
          </a:xfrm>
          <a:prstGeom prst="rect">
            <a:avLst/>
          </a:prstGeom>
          <a:noFill/>
          <a:ln>
            <a:noFill/>
          </a:ln>
        </p:spPr>
      </p:pic>
    </p:spTree>
    <p:extLst>
      <p:ext uri="{BB962C8B-B14F-4D97-AF65-F5344CB8AC3E}">
        <p14:creationId xmlns:p14="http://schemas.microsoft.com/office/powerpoint/2010/main" val="33800228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99248" y="2248347"/>
            <a:ext cx="4923630" cy="3988965"/>
          </a:xfrm>
        </p:spPr>
        <p:txBody>
          <a:bodyPr>
            <a:normAutofit fontScale="47500" lnSpcReduction="20000"/>
          </a:bodyPr>
          <a:lstStyle/>
          <a:p>
            <a:pPr marL="0" indent="0" algn="just">
              <a:buNone/>
            </a:pPr>
            <a:r>
              <a:rPr lang="es-PE" sz="3400" dirty="0"/>
              <a:t>La información/datos que requiere el ordenador se almacenan en</a:t>
            </a:r>
            <a:r>
              <a:rPr lang="es-PE" sz="3400" dirty="0" smtClean="0"/>
              <a:t>:</a:t>
            </a:r>
          </a:p>
          <a:p>
            <a:pPr marL="0" indent="0" algn="just">
              <a:buNone/>
            </a:pPr>
            <a:r>
              <a:rPr lang="es-PE" sz="3800" dirty="0" smtClean="0"/>
              <a:t>    </a:t>
            </a:r>
            <a:r>
              <a:rPr lang="es-PE" sz="3800" b="1" dirty="0"/>
              <a:t>Sistema de almacenamiento primario</a:t>
            </a:r>
          </a:p>
          <a:p>
            <a:pPr algn="just"/>
            <a:r>
              <a:rPr lang="es-PE" sz="3400" dirty="0"/>
              <a:t>La memoria primaria está directamente conectada a la CPU de la computadora. La memoria </a:t>
            </a:r>
            <a:r>
              <a:rPr lang="es-PE" sz="3400" dirty="0" smtClean="0"/>
              <a:t>solo </a:t>
            </a:r>
            <a:r>
              <a:rPr lang="es-PE" sz="3400" dirty="0"/>
              <a:t>almacena </a:t>
            </a:r>
            <a:r>
              <a:rPr lang="es-PE" sz="3400" dirty="0" smtClean="0"/>
              <a:t>información </a:t>
            </a:r>
            <a:r>
              <a:rPr lang="es-PE" sz="3400" dirty="0"/>
              <a:t>mientras el computador está en </a:t>
            </a:r>
            <a:r>
              <a:rPr lang="es-PE" sz="3400" dirty="0" smtClean="0"/>
              <a:t>funcionamiento.</a:t>
            </a:r>
          </a:p>
          <a:p>
            <a:pPr marL="0" indent="0" algn="just">
              <a:buNone/>
            </a:pPr>
            <a:r>
              <a:rPr lang="es-PE" sz="3400" b="1" dirty="0"/>
              <a:t> </a:t>
            </a:r>
            <a:r>
              <a:rPr lang="es-PE" sz="3400" b="1" dirty="0" smtClean="0"/>
              <a:t>   </a:t>
            </a:r>
            <a:r>
              <a:rPr lang="es-PE" sz="3800" b="1" dirty="0" smtClean="0"/>
              <a:t>Almacenamiento </a:t>
            </a:r>
            <a:r>
              <a:rPr lang="es-PE" sz="3800" b="1" dirty="0"/>
              <a:t>secundario</a:t>
            </a:r>
          </a:p>
          <a:p>
            <a:pPr algn="just"/>
            <a:r>
              <a:rPr lang="es-PE" sz="3400" dirty="0"/>
              <a:t>Llamada también de "almacenamiento masivo</a:t>
            </a:r>
            <a:r>
              <a:rPr lang="es-PE" sz="3400" dirty="0" smtClean="0"/>
              <a:t>". Su </a:t>
            </a:r>
            <a:r>
              <a:rPr lang="es-PE" sz="3400" dirty="0"/>
              <a:t>objetivo es proporcionar un sistema de almacenamiento permanente de la </a:t>
            </a:r>
            <a:r>
              <a:rPr lang="es-PE" sz="3400" dirty="0" smtClean="0"/>
              <a:t>información. </a:t>
            </a:r>
            <a:r>
              <a:rPr lang="es-PE" sz="3400" dirty="0"/>
              <a:t>Es decir, dichos dispositivos mantienen la </a:t>
            </a:r>
            <a:r>
              <a:rPr lang="es-PE" sz="3400" dirty="0" smtClean="0"/>
              <a:t>información </a:t>
            </a:r>
            <a:r>
              <a:rPr lang="es-PE" sz="3400" dirty="0"/>
              <a:t>aunque no se encuentren en funcionamiento. La memoria secundaria requiere que la computadora use sus canales de entrada/salida para acceder a la información.</a:t>
            </a:r>
            <a:endParaRPr lang="es-PE" sz="3400" dirty="0" smtClean="0"/>
          </a:p>
          <a:p>
            <a:endParaRPr lang="es-PE" dirty="0" smtClean="0"/>
          </a:p>
        </p:txBody>
      </p:sp>
      <p:sp>
        <p:nvSpPr>
          <p:cNvPr id="2" name="1 Título"/>
          <p:cNvSpPr>
            <a:spLocks noGrp="1"/>
          </p:cNvSpPr>
          <p:nvPr>
            <p:ph type="title"/>
          </p:nvPr>
        </p:nvSpPr>
        <p:spPr>
          <a:xfrm>
            <a:off x="688490" y="908720"/>
            <a:ext cx="7756263" cy="864096"/>
          </a:xfrm>
        </p:spPr>
        <p:txBody>
          <a:bodyPr>
            <a:normAutofit fontScale="90000"/>
          </a:bodyPr>
          <a:lstStyle/>
          <a:p>
            <a:r>
              <a:rPr lang="es-PE" sz="4900" b="1" dirty="0"/>
              <a:t>Sistemas de almacenamiento</a:t>
            </a:r>
            <a:r>
              <a:rPr lang="es-PE" dirty="0" smtClean="0"/>
              <a:t/>
            </a:r>
            <a:br>
              <a:rPr lang="es-PE" dirty="0" smtClean="0"/>
            </a:br>
            <a:endParaRPr lang="es-PE" dirty="0"/>
          </a:p>
        </p:txBody>
      </p:sp>
      <p:pic>
        <p:nvPicPr>
          <p:cNvPr id="4" name="3 Imagen" descr="D:\Datos\Desktop\confianza grupal.jpg"/>
          <p:cNvPicPr/>
          <p:nvPr/>
        </p:nvPicPr>
        <p:blipFill rotWithShape="1">
          <a:blip r:embed="rId2">
            <a:extLst>
              <a:ext uri="{28A0092B-C50C-407E-A947-70E740481C1C}">
                <a14:useLocalDpi xmlns:a14="http://schemas.microsoft.com/office/drawing/2010/main" val="0"/>
              </a:ext>
            </a:extLst>
          </a:blip>
          <a:srcRect l="3453" t="4479" r="3732"/>
          <a:stretch/>
        </p:blipFill>
        <p:spPr bwMode="auto">
          <a:xfrm>
            <a:off x="5677467" y="2238232"/>
            <a:ext cx="3084395" cy="3783055"/>
          </a:xfrm>
          <a:prstGeom prst="rect">
            <a:avLst/>
          </a:prstGeom>
          <a:noFill/>
          <a:ln>
            <a:noFill/>
          </a:ln>
        </p:spPr>
      </p:pic>
    </p:spTree>
    <p:extLst>
      <p:ext uri="{BB962C8B-B14F-4D97-AF65-F5344CB8AC3E}">
        <p14:creationId xmlns:p14="http://schemas.microsoft.com/office/powerpoint/2010/main" val="27927318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692696"/>
            <a:ext cx="3442446" cy="936104"/>
          </a:xfrm>
        </p:spPr>
        <p:txBody>
          <a:bodyPr>
            <a:noAutofit/>
          </a:bodyPr>
          <a:lstStyle/>
          <a:p>
            <a:r>
              <a:rPr lang="es-PE" b="1" dirty="0"/>
              <a:t>Sistemas de almacenamiento Primario</a:t>
            </a:r>
            <a:endParaRPr lang="es-PE" dirty="0"/>
          </a:p>
        </p:txBody>
      </p:sp>
      <p:sp>
        <p:nvSpPr>
          <p:cNvPr id="4" name="3 Marcador de contenido"/>
          <p:cNvSpPr>
            <a:spLocks noGrp="1"/>
          </p:cNvSpPr>
          <p:nvPr>
            <p:ph sz="half" idx="2"/>
          </p:nvPr>
        </p:nvSpPr>
        <p:spPr>
          <a:xfrm>
            <a:off x="395536" y="2033581"/>
            <a:ext cx="3803904" cy="4275739"/>
          </a:xfrm>
        </p:spPr>
        <p:txBody>
          <a:bodyPr>
            <a:normAutofit fontScale="25000" lnSpcReduction="20000"/>
          </a:bodyPr>
          <a:lstStyle/>
          <a:p>
            <a:pPr algn="just"/>
            <a:r>
              <a:rPr lang="es-PE" sz="6400" b="1" dirty="0"/>
              <a:t>Los registros del procesador</a:t>
            </a:r>
            <a:r>
              <a:rPr lang="es-PE" sz="6400" dirty="0"/>
              <a:t>: internos de la CPU, es la más rápida.</a:t>
            </a:r>
          </a:p>
          <a:p>
            <a:pPr algn="just"/>
            <a:r>
              <a:rPr lang="es-PE" sz="6400" b="1" dirty="0"/>
              <a:t>La memoria caché</a:t>
            </a:r>
            <a:r>
              <a:rPr lang="es-PE" sz="6400" dirty="0"/>
              <a:t>: memoria interna de la CPU para mejorar su eficiencia o rendimiento. Parte de la información de la memoria principal se duplica en la memoria caché. Comparada con los registros, la caché es ligeramente más lenta pero de mayor capacidad. Sin embargo, es más rápida que la memoria principal, aunque de mucha menor capacidad.</a:t>
            </a:r>
          </a:p>
          <a:p>
            <a:pPr algn="just"/>
            <a:r>
              <a:rPr lang="es-PE" sz="6400" b="1" dirty="0"/>
              <a:t>La memoria principal</a:t>
            </a:r>
            <a:r>
              <a:rPr lang="es-PE" sz="6400" dirty="0"/>
              <a:t>: Es un dispositivo cuyo objetivo es almacenar los programas durante su ejecución. La memoria sólo almacena información mientras el computador está en funcionamiento.</a:t>
            </a:r>
          </a:p>
          <a:p>
            <a:pPr marL="0" indent="0">
              <a:buNone/>
            </a:pPr>
            <a:endParaRPr lang="es-PE" dirty="0"/>
          </a:p>
        </p:txBody>
      </p:sp>
      <p:sp>
        <p:nvSpPr>
          <p:cNvPr id="5" name="4 Marcador de texto"/>
          <p:cNvSpPr>
            <a:spLocks noGrp="1"/>
          </p:cNvSpPr>
          <p:nvPr>
            <p:ph type="body" sz="quarter" idx="3"/>
          </p:nvPr>
        </p:nvSpPr>
        <p:spPr>
          <a:xfrm>
            <a:off x="4932040" y="620688"/>
            <a:ext cx="3447288" cy="1008112"/>
          </a:xfrm>
        </p:spPr>
        <p:txBody>
          <a:bodyPr>
            <a:noAutofit/>
          </a:bodyPr>
          <a:lstStyle/>
          <a:p>
            <a:r>
              <a:rPr lang="es-PE" b="1" dirty="0"/>
              <a:t>Sistemas de Almacenamiento secundario</a:t>
            </a:r>
            <a:endParaRPr lang="es-PE" dirty="0"/>
          </a:p>
        </p:txBody>
      </p:sp>
      <p:sp>
        <p:nvSpPr>
          <p:cNvPr id="6" name="5 Marcador de contenido"/>
          <p:cNvSpPr>
            <a:spLocks noGrp="1"/>
          </p:cNvSpPr>
          <p:nvPr>
            <p:ph sz="quarter" idx="4"/>
          </p:nvPr>
        </p:nvSpPr>
        <p:spPr>
          <a:xfrm>
            <a:off x="4355976" y="1988840"/>
            <a:ext cx="4464496" cy="4272512"/>
          </a:xfrm>
        </p:spPr>
        <p:txBody>
          <a:bodyPr>
            <a:noAutofit/>
          </a:bodyPr>
          <a:lstStyle/>
          <a:p>
            <a:pPr algn="just"/>
            <a:r>
              <a:rPr lang="es-PE" sz="1600" b="1" dirty="0"/>
              <a:t>disco duro</a:t>
            </a:r>
            <a:r>
              <a:rPr lang="es-PE" sz="1600" dirty="0"/>
              <a:t>: es un ejemplo de almacenamiento secundario. Tiene mayor capacidad que la memoria primaria, pero es mucho más lenta.</a:t>
            </a:r>
          </a:p>
          <a:p>
            <a:pPr algn="just"/>
            <a:r>
              <a:rPr lang="es-PE" sz="1600" b="1" dirty="0"/>
              <a:t>El almacenamiento fuera de línea </a:t>
            </a:r>
            <a:r>
              <a:rPr lang="es-PE" sz="1600" b="1" dirty="0" smtClean="0"/>
              <a:t>:</a:t>
            </a:r>
            <a:r>
              <a:rPr lang="es-PE" sz="1600" dirty="0" smtClean="0"/>
              <a:t>Estos </a:t>
            </a:r>
            <a:r>
              <a:rPr lang="es-PE" sz="1600" dirty="0"/>
              <a:t>medios de almacenamiento suelen usarse para transporte y archivo de datos. Ejemplos: los disquetes, discos ópticos y las memorias flash, incluyendo las unidades USB.</a:t>
            </a:r>
          </a:p>
          <a:p>
            <a:pPr algn="just"/>
            <a:r>
              <a:rPr lang="es-PE" sz="1600" b="1" dirty="0"/>
              <a:t>Almacenamiento de red</a:t>
            </a:r>
            <a:r>
              <a:rPr lang="es-PE" sz="1600" dirty="0"/>
              <a:t>: El almacenamiento de red es cualquier tipo de almacenamiento de </a:t>
            </a:r>
            <a:r>
              <a:rPr lang="es-PE" sz="1600" dirty="0" smtClean="0"/>
              <a:t>computadora </a:t>
            </a:r>
            <a:r>
              <a:rPr lang="es-PE" sz="1600" dirty="0"/>
              <a:t>Discutiblemente, el almacenamiento de red permite centralizar el control de información en una organización y reducir la duplicidad de la información</a:t>
            </a:r>
            <a:r>
              <a:rPr lang="es-PE" sz="1600" dirty="0" smtClean="0"/>
              <a:t>.</a:t>
            </a:r>
            <a:endParaRPr lang="es-PE" sz="1600" dirty="0"/>
          </a:p>
        </p:txBody>
      </p:sp>
    </p:spTree>
    <p:extLst>
      <p:ext uri="{BB962C8B-B14F-4D97-AF65-F5344CB8AC3E}">
        <p14:creationId xmlns:p14="http://schemas.microsoft.com/office/powerpoint/2010/main" val="45263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71255" y="2276872"/>
            <a:ext cx="5528937" cy="3888432"/>
          </a:xfrm>
        </p:spPr>
        <p:txBody>
          <a:bodyPr>
            <a:noAutofit/>
          </a:bodyPr>
          <a:lstStyle/>
          <a:p>
            <a:pPr algn="just"/>
            <a:r>
              <a:rPr lang="es-PE" sz="1800" dirty="0" smtClean="0"/>
              <a:t>1 </a:t>
            </a:r>
            <a:r>
              <a:rPr lang="es-PE" sz="1800" dirty="0"/>
              <a:t>Bit (es la unidad mínima de almacenamiento, 0/1)</a:t>
            </a:r>
          </a:p>
          <a:p>
            <a:pPr algn="just"/>
            <a:r>
              <a:rPr lang="es-PE" sz="1800" dirty="0"/>
              <a:t>8 Bits = 1 Byte</a:t>
            </a:r>
          </a:p>
          <a:p>
            <a:pPr algn="just"/>
            <a:r>
              <a:rPr lang="es-PE" sz="1800" dirty="0"/>
              <a:t>1024 Bytes = 1 Kilobyte (un archivo de texto plano, 20 KB)</a:t>
            </a:r>
          </a:p>
          <a:p>
            <a:pPr algn="just"/>
            <a:r>
              <a:rPr lang="es-PE" sz="1800" dirty="0"/>
              <a:t>1024 Kilobytes = 1 Megabyte (un mp3, 3 MB)</a:t>
            </a:r>
          </a:p>
          <a:p>
            <a:pPr algn="just"/>
            <a:r>
              <a:rPr lang="es-PE" sz="1800" dirty="0"/>
              <a:t>1024 Megabytes = 1 Gigabyte (una película en DivX, 1 GB)</a:t>
            </a:r>
          </a:p>
          <a:p>
            <a:pPr algn="just"/>
            <a:r>
              <a:rPr lang="es-PE" sz="1800" dirty="0"/>
              <a:t>1024 Gigabytes = 1 Terabyte (800 películas, 1 TB)</a:t>
            </a:r>
          </a:p>
          <a:p>
            <a:pPr algn="just"/>
            <a:r>
              <a:rPr lang="es-PE" sz="1800" dirty="0"/>
              <a:t>1024 Terabytes = 1 Petabyte (toda la información de Google, entre 1 y 2 petabytes)</a:t>
            </a:r>
          </a:p>
          <a:p>
            <a:pPr algn="just"/>
            <a:r>
              <a:rPr lang="es-PE" sz="1800" dirty="0"/>
              <a:t>1024 Petabytes = 1 Exabyte (Internet ocupa entre 100 y 300 Exabytes)</a:t>
            </a:r>
          </a:p>
        </p:txBody>
      </p:sp>
      <p:sp>
        <p:nvSpPr>
          <p:cNvPr id="2" name="1 Título"/>
          <p:cNvSpPr>
            <a:spLocks noGrp="1"/>
          </p:cNvSpPr>
          <p:nvPr>
            <p:ph type="title"/>
          </p:nvPr>
        </p:nvSpPr>
        <p:spPr/>
        <p:txBody>
          <a:bodyPr>
            <a:noAutofit/>
          </a:bodyPr>
          <a:lstStyle/>
          <a:p>
            <a:r>
              <a:rPr lang="es-PE" sz="4000" dirty="0" smtClean="0"/>
              <a:t/>
            </a:r>
            <a:br>
              <a:rPr lang="es-PE" sz="4000" dirty="0" smtClean="0"/>
            </a:br>
            <a:r>
              <a:rPr lang="es-PE" sz="4000" b="1" dirty="0"/>
              <a:t>Ordenes de magnitud de la información (datos)</a:t>
            </a:r>
            <a:br>
              <a:rPr lang="es-PE" sz="4000" b="1" dirty="0"/>
            </a:br>
            <a:endParaRPr lang="es-PE" sz="4000" dirty="0"/>
          </a:p>
        </p:txBody>
      </p:sp>
      <p:pic>
        <p:nvPicPr>
          <p:cNvPr id="4" name="6 Marcador de contenido"/>
          <p:cNvPicPr/>
          <p:nvPr/>
        </p:nvPicPr>
        <p:blipFill rotWithShape="1">
          <a:blip r:embed="rId2">
            <a:extLst>
              <a:ext uri="{28A0092B-C50C-407E-A947-70E740481C1C}">
                <a14:useLocalDpi xmlns:a14="http://schemas.microsoft.com/office/drawing/2010/main" val="0"/>
              </a:ext>
            </a:extLst>
          </a:blip>
          <a:srcRect l="9762" r="8400" b="4056"/>
          <a:stretch/>
        </p:blipFill>
        <p:spPr>
          <a:xfrm>
            <a:off x="6444208" y="2276872"/>
            <a:ext cx="2304256" cy="3744416"/>
          </a:xfrm>
          <a:prstGeom prst="rect">
            <a:avLst/>
          </a:prstGeom>
        </p:spPr>
      </p:pic>
    </p:spTree>
    <p:extLst>
      <p:ext uri="{BB962C8B-B14F-4D97-AF65-F5344CB8AC3E}">
        <p14:creationId xmlns:p14="http://schemas.microsoft.com/office/powerpoint/2010/main" val="47395285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3">
                                            <p:txEl>
                                              <p:pRg st="6" end="6"/>
                                            </p:txEl>
                                          </p:spTgt>
                                        </p:tgtEl>
                                        <p:attrNameLst>
                                          <p:attrName>style.visibility</p:attrName>
                                        </p:attrNameLst>
                                      </p:cBhvr>
                                      <p:to>
                                        <p:strVal val="visible"/>
                                      </p:to>
                                    </p:set>
                                    <p:animEffect transition="in" filter="wipe(down)">
                                      <p:cBhvr>
                                        <p:cTn id="120" dur="580">
                                          <p:stCondLst>
                                            <p:cond delay="0"/>
                                          </p:stCondLst>
                                        </p:cTn>
                                        <p:tgtEl>
                                          <p:spTgt spid="3">
                                            <p:txEl>
                                              <p:pRg st="6" end="6"/>
                                            </p:txEl>
                                          </p:spTgt>
                                        </p:tgtEl>
                                      </p:cBhvr>
                                    </p:animEffect>
                                    <p:anim calcmode="lin" valueType="num">
                                      <p:cBhvr>
                                        <p:cTn id="12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3">
                                            <p:txEl>
                                              <p:pRg st="6" end="6"/>
                                            </p:txEl>
                                          </p:spTgt>
                                        </p:tgtEl>
                                      </p:cBhvr>
                                      <p:to x="100000" y="60000"/>
                                    </p:animScale>
                                    <p:animScale>
                                      <p:cBhvr>
                                        <p:cTn id="127" dur="166" decel="50000">
                                          <p:stCondLst>
                                            <p:cond delay="676"/>
                                          </p:stCondLst>
                                        </p:cTn>
                                        <p:tgtEl>
                                          <p:spTgt spid="3">
                                            <p:txEl>
                                              <p:pRg st="6" end="6"/>
                                            </p:txEl>
                                          </p:spTgt>
                                        </p:tgtEl>
                                      </p:cBhvr>
                                      <p:to x="100000" y="100000"/>
                                    </p:animScale>
                                    <p:animScale>
                                      <p:cBhvr>
                                        <p:cTn id="128" dur="26">
                                          <p:stCondLst>
                                            <p:cond delay="1312"/>
                                          </p:stCondLst>
                                        </p:cTn>
                                        <p:tgtEl>
                                          <p:spTgt spid="3">
                                            <p:txEl>
                                              <p:pRg st="6" end="6"/>
                                            </p:txEl>
                                          </p:spTgt>
                                        </p:tgtEl>
                                      </p:cBhvr>
                                      <p:to x="100000" y="80000"/>
                                    </p:animScale>
                                    <p:animScale>
                                      <p:cBhvr>
                                        <p:cTn id="129" dur="166" decel="50000">
                                          <p:stCondLst>
                                            <p:cond delay="1338"/>
                                          </p:stCondLst>
                                        </p:cTn>
                                        <p:tgtEl>
                                          <p:spTgt spid="3">
                                            <p:txEl>
                                              <p:pRg st="6" end="6"/>
                                            </p:txEl>
                                          </p:spTgt>
                                        </p:tgtEl>
                                      </p:cBhvr>
                                      <p:to x="100000" y="100000"/>
                                    </p:animScale>
                                    <p:animScale>
                                      <p:cBhvr>
                                        <p:cTn id="130" dur="26">
                                          <p:stCondLst>
                                            <p:cond delay="1642"/>
                                          </p:stCondLst>
                                        </p:cTn>
                                        <p:tgtEl>
                                          <p:spTgt spid="3">
                                            <p:txEl>
                                              <p:pRg st="6" end="6"/>
                                            </p:txEl>
                                          </p:spTgt>
                                        </p:tgtEl>
                                      </p:cBhvr>
                                      <p:to x="100000" y="90000"/>
                                    </p:animScale>
                                    <p:animScale>
                                      <p:cBhvr>
                                        <p:cTn id="131" dur="166" decel="50000">
                                          <p:stCondLst>
                                            <p:cond delay="1668"/>
                                          </p:stCondLst>
                                        </p:cTn>
                                        <p:tgtEl>
                                          <p:spTgt spid="3">
                                            <p:txEl>
                                              <p:pRg st="6" end="6"/>
                                            </p:txEl>
                                          </p:spTgt>
                                        </p:tgtEl>
                                      </p:cBhvr>
                                      <p:to x="100000" y="100000"/>
                                    </p:animScale>
                                    <p:animScale>
                                      <p:cBhvr>
                                        <p:cTn id="132" dur="26">
                                          <p:stCondLst>
                                            <p:cond delay="1808"/>
                                          </p:stCondLst>
                                        </p:cTn>
                                        <p:tgtEl>
                                          <p:spTgt spid="3">
                                            <p:txEl>
                                              <p:pRg st="6" end="6"/>
                                            </p:txEl>
                                          </p:spTgt>
                                        </p:tgtEl>
                                      </p:cBhvr>
                                      <p:to x="100000" y="95000"/>
                                    </p:animScale>
                                    <p:animScale>
                                      <p:cBhvr>
                                        <p:cTn id="133" dur="166" decel="50000">
                                          <p:stCondLst>
                                            <p:cond delay="1834"/>
                                          </p:stCondLst>
                                        </p:cTn>
                                        <p:tgtEl>
                                          <p:spTgt spid="3">
                                            <p:txEl>
                                              <p:pRg st="6" end="6"/>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grpId="0" nodeType="clickEffect">
                                  <p:stCondLst>
                                    <p:cond delay="0"/>
                                  </p:stCondLst>
                                  <p:childTnLst>
                                    <p:set>
                                      <p:cBhvr>
                                        <p:cTn id="137" dur="1" fill="hold">
                                          <p:stCondLst>
                                            <p:cond delay="0"/>
                                          </p:stCondLst>
                                        </p:cTn>
                                        <p:tgtEl>
                                          <p:spTgt spid="3">
                                            <p:txEl>
                                              <p:pRg st="7" end="7"/>
                                            </p:txEl>
                                          </p:spTgt>
                                        </p:tgtEl>
                                        <p:attrNameLst>
                                          <p:attrName>style.visibility</p:attrName>
                                        </p:attrNameLst>
                                      </p:cBhvr>
                                      <p:to>
                                        <p:strVal val="visible"/>
                                      </p:to>
                                    </p:set>
                                    <p:animEffect transition="in" filter="wipe(down)">
                                      <p:cBhvr>
                                        <p:cTn id="138" dur="580">
                                          <p:stCondLst>
                                            <p:cond delay="0"/>
                                          </p:stCondLst>
                                        </p:cTn>
                                        <p:tgtEl>
                                          <p:spTgt spid="3">
                                            <p:txEl>
                                              <p:pRg st="7" end="7"/>
                                            </p:txEl>
                                          </p:spTgt>
                                        </p:tgtEl>
                                      </p:cBhvr>
                                    </p:animEffect>
                                    <p:anim calcmode="lin" valueType="num">
                                      <p:cBhvr>
                                        <p:cTn id="13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3">
                                            <p:txEl>
                                              <p:pRg st="7" end="7"/>
                                            </p:txEl>
                                          </p:spTgt>
                                        </p:tgtEl>
                                      </p:cBhvr>
                                      <p:to x="100000" y="60000"/>
                                    </p:animScale>
                                    <p:animScale>
                                      <p:cBhvr>
                                        <p:cTn id="145" dur="166" decel="50000">
                                          <p:stCondLst>
                                            <p:cond delay="676"/>
                                          </p:stCondLst>
                                        </p:cTn>
                                        <p:tgtEl>
                                          <p:spTgt spid="3">
                                            <p:txEl>
                                              <p:pRg st="7" end="7"/>
                                            </p:txEl>
                                          </p:spTgt>
                                        </p:tgtEl>
                                      </p:cBhvr>
                                      <p:to x="100000" y="100000"/>
                                    </p:animScale>
                                    <p:animScale>
                                      <p:cBhvr>
                                        <p:cTn id="146" dur="26">
                                          <p:stCondLst>
                                            <p:cond delay="1312"/>
                                          </p:stCondLst>
                                        </p:cTn>
                                        <p:tgtEl>
                                          <p:spTgt spid="3">
                                            <p:txEl>
                                              <p:pRg st="7" end="7"/>
                                            </p:txEl>
                                          </p:spTgt>
                                        </p:tgtEl>
                                      </p:cBhvr>
                                      <p:to x="100000" y="80000"/>
                                    </p:animScale>
                                    <p:animScale>
                                      <p:cBhvr>
                                        <p:cTn id="147" dur="166" decel="50000">
                                          <p:stCondLst>
                                            <p:cond delay="1338"/>
                                          </p:stCondLst>
                                        </p:cTn>
                                        <p:tgtEl>
                                          <p:spTgt spid="3">
                                            <p:txEl>
                                              <p:pRg st="7" end="7"/>
                                            </p:txEl>
                                          </p:spTgt>
                                        </p:tgtEl>
                                      </p:cBhvr>
                                      <p:to x="100000" y="100000"/>
                                    </p:animScale>
                                    <p:animScale>
                                      <p:cBhvr>
                                        <p:cTn id="148" dur="26">
                                          <p:stCondLst>
                                            <p:cond delay="1642"/>
                                          </p:stCondLst>
                                        </p:cTn>
                                        <p:tgtEl>
                                          <p:spTgt spid="3">
                                            <p:txEl>
                                              <p:pRg st="7" end="7"/>
                                            </p:txEl>
                                          </p:spTgt>
                                        </p:tgtEl>
                                      </p:cBhvr>
                                      <p:to x="100000" y="90000"/>
                                    </p:animScale>
                                    <p:animScale>
                                      <p:cBhvr>
                                        <p:cTn id="149" dur="166" decel="50000">
                                          <p:stCondLst>
                                            <p:cond delay="1668"/>
                                          </p:stCondLst>
                                        </p:cTn>
                                        <p:tgtEl>
                                          <p:spTgt spid="3">
                                            <p:txEl>
                                              <p:pRg st="7" end="7"/>
                                            </p:txEl>
                                          </p:spTgt>
                                        </p:tgtEl>
                                      </p:cBhvr>
                                      <p:to x="100000" y="100000"/>
                                    </p:animScale>
                                    <p:animScale>
                                      <p:cBhvr>
                                        <p:cTn id="150" dur="26">
                                          <p:stCondLst>
                                            <p:cond delay="1808"/>
                                          </p:stCondLst>
                                        </p:cTn>
                                        <p:tgtEl>
                                          <p:spTgt spid="3">
                                            <p:txEl>
                                              <p:pRg st="7" end="7"/>
                                            </p:txEl>
                                          </p:spTgt>
                                        </p:tgtEl>
                                      </p:cBhvr>
                                      <p:to x="100000" y="95000"/>
                                    </p:animScale>
                                    <p:animScale>
                                      <p:cBhvr>
                                        <p:cTn id="151" dur="166" decel="50000">
                                          <p:stCondLst>
                                            <p:cond delay="1834"/>
                                          </p:stCondLst>
                                        </p:cTn>
                                        <p:tgtEl>
                                          <p:spTgt spid="3">
                                            <p:txEl>
                                              <p:pRg st="7" end="7"/>
                                            </p:txEl>
                                          </p:spTgt>
                                        </p:tgtEl>
                                      </p:cBhvr>
                                      <p:to x="100000" y="100000"/>
                                    </p:animScale>
                                  </p:childTnLst>
                                </p:cTn>
                              </p:par>
                            </p:childTnLst>
                          </p:cTn>
                        </p:par>
                        <p:par>
                          <p:cTn id="152" fill="hold">
                            <p:stCondLst>
                              <p:cond delay="2000"/>
                            </p:stCondLst>
                            <p:childTnLst>
                              <p:par>
                                <p:cTn id="153" presetID="6" presetClass="entr" presetSubtype="16" fill="hold" nodeType="afterEffect">
                                  <p:stCondLst>
                                    <p:cond delay="0"/>
                                  </p:stCondLst>
                                  <p:childTnLst>
                                    <p:set>
                                      <p:cBhvr>
                                        <p:cTn id="154" dur="1" fill="hold">
                                          <p:stCondLst>
                                            <p:cond delay="0"/>
                                          </p:stCondLst>
                                        </p:cTn>
                                        <p:tgtEl>
                                          <p:spTgt spid="4"/>
                                        </p:tgtEl>
                                        <p:attrNameLst>
                                          <p:attrName>style.visibility</p:attrName>
                                        </p:attrNameLst>
                                      </p:cBhvr>
                                      <p:to>
                                        <p:strVal val="visible"/>
                                      </p:to>
                                    </p:set>
                                    <p:animEffect transition="in" filter="circle(in)">
                                      <p:cBhvr>
                                        <p:cTn id="15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1904999"/>
            <a:ext cx="7745505" cy="4221163"/>
          </a:xfrm>
        </p:spPr>
        <p:txBody>
          <a:bodyPr>
            <a:normAutofit fontScale="92500" lnSpcReduction="20000"/>
          </a:bodyPr>
          <a:lstStyle/>
          <a:p>
            <a:r>
              <a:rPr lang="es-ES" dirty="0" smtClean="0"/>
              <a:t> </a:t>
            </a:r>
            <a:r>
              <a:rPr lang="es-ES" dirty="0"/>
              <a:t>David A. Patterson y John L. </a:t>
            </a:r>
            <a:r>
              <a:rPr lang="es-ES" dirty="0" smtClean="0"/>
              <a:t>Hennessy</a:t>
            </a:r>
            <a:r>
              <a:rPr lang="es-ES" dirty="0"/>
              <a:t>.</a:t>
            </a:r>
            <a:r>
              <a:rPr lang="es-ES" dirty="0" smtClean="0"/>
              <a:t>Organización </a:t>
            </a:r>
            <a:r>
              <a:rPr lang="es-ES" dirty="0"/>
              <a:t>y diseño de computadores, Aravaca. McGraw-Hill / Interamericana de España, S.A., 09/1994</a:t>
            </a:r>
          </a:p>
          <a:p>
            <a:r>
              <a:rPr lang="es-ES" dirty="0" smtClean="0"/>
              <a:t> </a:t>
            </a:r>
            <a:r>
              <a:rPr lang="es-ES" dirty="0"/>
              <a:t>Dijkstra, Edsger W.. «</a:t>
            </a:r>
            <a:r>
              <a:rPr lang="es-ES" dirty="0">
                <a:hlinkClick r:id="rId2"/>
              </a:rPr>
              <a:t>E. W. Dijkstra Archive: A review of the 1977 Turing Award Lecture</a:t>
            </a:r>
            <a:r>
              <a:rPr lang="es-ES" dirty="0"/>
              <a:t>». Consultado el 6 de agosto de 2011.</a:t>
            </a:r>
          </a:p>
          <a:p>
            <a:r>
              <a:rPr lang="es-PE" dirty="0"/>
              <a:t>Enciclopedia de Informática y Computación</a:t>
            </a:r>
          </a:p>
          <a:p>
            <a:r>
              <a:rPr lang="es-PE" dirty="0"/>
              <a:t>Biblioteca de Consulta Microsoft Encarta 2004</a:t>
            </a:r>
          </a:p>
          <a:p>
            <a:r>
              <a:rPr lang="es-PE" b="1" dirty="0"/>
              <a:t>Francisco Javier Ayala </a:t>
            </a:r>
            <a:r>
              <a:rPr lang="es-PE" b="1" dirty="0" smtClean="0"/>
              <a:t>Martínez</a:t>
            </a:r>
            <a:endParaRPr lang="es-PE" dirty="0"/>
          </a:p>
          <a:p>
            <a:r>
              <a:rPr lang="es-PE" dirty="0" smtClean="0"/>
              <a:t>Leer </a:t>
            </a:r>
            <a:r>
              <a:rPr lang="es-PE" dirty="0"/>
              <a:t>más: </a:t>
            </a:r>
            <a:r>
              <a:rPr lang="es-PE" dirty="0">
                <a:hlinkClick r:id="rId3"/>
              </a:rPr>
              <a:t>http://www.monografias.com/trabajos17/arquitectura-computadoras/arquitectura-computadoras.shtml#biblio#ixzz2X0orb1ZO</a:t>
            </a:r>
            <a:endParaRPr lang="es-PE" dirty="0"/>
          </a:p>
        </p:txBody>
      </p:sp>
      <p:sp>
        <p:nvSpPr>
          <p:cNvPr id="3" name="2 Título"/>
          <p:cNvSpPr>
            <a:spLocks noGrp="1"/>
          </p:cNvSpPr>
          <p:nvPr>
            <p:ph type="title"/>
          </p:nvPr>
        </p:nvSpPr>
        <p:spPr/>
        <p:txBody>
          <a:bodyPr/>
          <a:lstStyle/>
          <a:p>
            <a:pPr algn="l"/>
            <a:r>
              <a:rPr lang="es-PE" b="1" dirty="0"/>
              <a:t>BIBLIOGRAFÍA</a:t>
            </a:r>
            <a:endParaRPr lang="es-PE" dirty="0"/>
          </a:p>
        </p:txBody>
      </p:sp>
    </p:spTree>
    <p:extLst>
      <p:ext uri="{BB962C8B-B14F-4D97-AF65-F5344CB8AC3E}">
        <p14:creationId xmlns:p14="http://schemas.microsoft.com/office/powerpoint/2010/main" val="20000289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339</TotalTime>
  <Words>695</Words>
  <Application>Microsoft Office PowerPoint</Application>
  <PresentationFormat>Presentación en pantalla (4:3)</PresentationFormat>
  <Paragraphs>63</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Cartoné</vt:lpstr>
      <vt:lpstr>“ARQUITECTURA DE UNA MAQUINA”</vt:lpstr>
      <vt:lpstr>INTRODUCCION</vt:lpstr>
      <vt:lpstr>Almacenamiento de operandos en la CPU</vt:lpstr>
      <vt:lpstr>CPU: Unidad Central de Proceso </vt:lpstr>
      <vt:lpstr>Componentes de un ordenador </vt:lpstr>
      <vt:lpstr>Sistemas de almacenamiento </vt:lpstr>
      <vt:lpstr>Presentación de PowerPoint</vt:lpstr>
      <vt:lpstr> Ordenes de magnitud de la información (datos) </vt:lpstr>
      <vt:lpstr>BIBLIOGRAFÍA</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SECRETO”</dc:title>
  <dc:creator>PROPIETARIO</dc:creator>
  <cp:lastModifiedBy>PROPIETARIO</cp:lastModifiedBy>
  <cp:revision>50</cp:revision>
  <dcterms:created xsi:type="dcterms:W3CDTF">2013-06-02T16:22:31Z</dcterms:created>
  <dcterms:modified xsi:type="dcterms:W3CDTF">2013-06-23T04:57:29Z</dcterms:modified>
</cp:coreProperties>
</file>