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40C9-84C4-4AF1-8EAE-DBDB5F4587CF}" type="datetimeFigureOut">
              <a:rPr lang="es-PE" smtClean="0"/>
              <a:pPr/>
              <a:t>23/06/2013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5925-F1BB-4A88-B7CC-573585B1A31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88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5925-F1BB-4A88-B7CC-573585B1A316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060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BDDD2D-0D4D-4FF4-A759-CD0A59302580}" type="datetimeFigureOut">
              <a:rPr lang="es-PE" smtClean="0"/>
              <a:pPr/>
              <a:t>23/06/2013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FDCF80-76F5-454A-8B76-A52A19B2B59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EWD/transcriptions/EWD06xx/EWD69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Sem%C3%A1ntica" TargetMode="External"/><Relationship Id="rId13" Type="http://schemas.openxmlformats.org/officeDocument/2006/relationships/hyperlink" Target="http://es.wikipedia.org/wiki/Programa_inform%C3%A1tico" TargetMode="External"/><Relationship Id="rId3" Type="http://schemas.openxmlformats.org/officeDocument/2006/relationships/hyperlink" Target="http://es.wikipedia.org/wiki/Proceso_(inform%C3%A1tica)" TargetMode="External"/><Relationship Id="rId7" Type="http://schemas.openxmlformats.org/officeDocument/2006/relationships/hyperlink" Target="http://es.wikipedia.org/wiki/Sintaxis" TargetMode="External"/><Relationship Id="rId12" Type="http://schemas.openxmlformats.org/officeDocument/2006/relationships/hyperlink" Target="http://es.wikipedia.org/wiki/C%C3%B3digo_fuente" TargetMode="External"/><Relationship Id="rId2" Type="http://schemas.openxmlformats.org/officeDocument/2006/relationships/hyperlink" Target="http://es.wikipedia.org/wiki/Lenguaje_for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lgoritmo" TargetMode="External"/><Relationship Id="rId11" Type="http://schemas.openxmlformats.org/officeDocument/2006/relationships/hyperlink" Target="http://es.wikipedia.org/wiki/Compilador" TargetMode="External"/><Relationship Id="rId5" Type="http://schemas.openxmlformats.org/officeDocument/2006/relationships/hyperlink" Target="http://es.wikipedia.org/wiki/Software" TargetMode="External"/><Relationship Id="rId15" Type="http://schemas.openxmlformats.org/officeDocument/2006/relationships/hyperlink" Target="http://es.wikipedia.org/wiki/Depuraci%C3%B3n_de_programas" TargetMode="External"/><Relationship Id="rId10" Type="http://schemas.openxmlformats.org/officeDocument/2006/relationships/hyperlink" Target="http://es.wikipedia.org/wiki/Depurador" TargetMode="External"/><Relationship Id="rId4" Type="http://schemas.openxmlformats.org/officeDocument/2006/relationships/hyperlink" Target="http://es.wikipedia.org/wiki/Computadora" TargetMode="External"/><Relationship Id="rId9" Type="http://schemas.openxmlformats.org/officeDocument/2006/relationships/hyperlink" Target="http://es.wikipedia.org/wiki/Beta_tester" TargetMode="External"/><Relationship Id="rId14" Type="http://schemas.openxmlformats.org/officeDocument/2006/relationships/hyperlink" Target="http://es.wikipedia.org/wiki/Programaci%C3%B3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352928" cy="237626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/>
          <a:p>
            <a:r>
              <a:rPr lang="es-PE" sz="7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“</a:t>
            </a:r>
            <a:r>
              <a:rPr lang="es-PE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PARADIGMAS Y LENGUAJES DE PROGRAMACION</a:t>
            </a:r>
            <a:r>
              <a:rPr lang="es-PE" sz="7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”</a:t>
            </a:r>
            <a:endParaRPr lang="es-PE" sz="7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101298"/>
          </a:xfrm>
        </p:spPr>
        <p:txBody>
          <a:bodyPr>
            <a:normAutofit/>
          </a:bodyPr>
          <a:lstStyle/>
          <a:p>
            <a:r>
              <a:rPr lang="es-PE" sz="4000" u="sng" dirty="0" smtClean="0"/>
              <a:t>SEGUNDA UNIDAD</a:t>
            </a:r>
            <a:endParaRPr lang="es-PE" sz="4000" u="sng" dirty="0"/>
          </a:p>
        </p:txBody>
      </p:sp>
    </p:spTree>
    <p:extLst>
      <p:ext uri="{BB962C8B-B14F-4D97-AF65-F5344CB8AC3E}">
        <p14:creationId xmlns:p14="http://schemas.microsoft.com/office/powerpoint/2010/main" val="118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• Definición de procedimientos</a:t>
            </a:r>
          </a:p>
          <a:p>
            <a:pPr marL="0" indent="0">
              <a:buNone/>
            </a:pPr>
            <a:r>
              <a:rPr lang="es-PE" dirty="0"/>
              <a:t>• Definición de tipos de datos</a:t>
            </a:r>
          </a:p>
          <a:p>
            <a:pPr marL="0" indent="0">
              <a:buNone/>
            </a:pPr>
            <a:r>
              <a:rPr lang="es-PE" dirty="0"/>
              <a:t>• Chequeo de tipos en tiempo de compilación</a:t>
            </a:r>
          </a:p>
          <a:p>
            <a:pPr marL="0" indent="0">
              <a:buNone/>
            </a:pPr>
            <a:r>
              <a:rPr lang="es-PE" dirty="0"/>
              <a:t>• Cambio de estado de variables</a:t>
            </a:r>
          </a:p>
          <a:p>
            <a:pPr marL="0" indent="0">
              <a:buNone/>
            </a:pPr>
            <a:r>
              <a:rPr lang="es-PE" dirty="0"/>
              <a:t>• Pasos de ejecución de un </a:t>
            </a:r>
            <a:endParaRPr lang="es-PE" dirty="0" smtClean="0"/>
          </a:p>
          <a:p>
            <a:pPr marL="0" indent="0">
              <a:buNone/>
            </a:pPr>
            <a:r>
              <a:rPr lang="es-PE" dirty="0"/>
              <a:t> </a:t>
            </a:r>
            <a:r>
              <a:rPr lang="es-PE" dirty="0" smtClean="0"/>
              <a:t>  proceso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570156"/>
            <a:ext cx="6624737" cy="1054250"/>
          </a:xfrm>
        </p:spPr>
        <p:txBody>
          <a:bodyPr/>
          <a:lstStyle/>
          <a:p>
            <a:r>
              <a:rPr lang="es-PE" sz="4800" u="sng" dirty="0"/>
              <a:t>Paradigma imperativo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1" t="56903" r="26190" b="10976"/>
          <a:stretch/>
        </p:blipFill>
        <p:spPr bwMode="auto">
          <a:xfrm>
            <a:off x="4788024" y="4005064"/>
            <a:ext cx="3816424" cy="234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2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248347"/>
            <a:ext cx="7977209" cy="3877815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• Definición de clases y herencia</a:t>
            </a:r>
          </a:p>
          <a:p>
            <a:pPr marL="0" indent="0">
              <a:buNone/>
            </a:pPr>
            <a:r>
              <a:rPr lang="es-PE" dirty="0"/>
              <a:t>• Objetos como abstracción de </a:t>
            </a:r>
            <a:endParaRPr lang="es-PE" dirty="0" smtClean="0"/>
          </a:p>
          <a:p>
            <a:pPr marL="0" indent="0">
              <a:buNone/>
            </a:pPr>
            <a:r>
              <a:rPr lang="es-PE" dirty="0"/>
              <a:t> </a:t>
            </a:r>
            <a:r>
              <a:rPr lang="es-PE" dirty="0" smtClean="0"/>
              <a:t>  datos </a:t>
            </a:r>
            <a:r>
              <a:rPr lang="es-PE" dirty="0"/>
              <a:t>y procedimientos</a:t>
            </a:r>
          </a:p>
          <a:p>
            <a:pPr marL="0" indent="0">
              <a:buNone/>
            </a:pPr>
            <a:r>
              <a:rPr lang="es-PE" dirty="0"/>
              <a:t>• Polimorfismo y chequeo </a:t>
            </a:r>
            <a:r>
              <a:rPr lang="es-PE" dirty="0" smtClean="0"/>
              <a:t>de</a:t>
            </a:r>
          </a:p>
          <a:p>
            <a:pPr marL="0" indent="0">
              <a:buNone/>
            </a:pPr>
            <a:r>
              <a:rPr lang="es-PE" dirty="0"/>
              <a:t> </a:t>
            </a:r>
            <a:r>
              <a:rPr lang="es-PE" dirty="0" smtClean="0"/>
              <a:t>  </a:t>
            </a:r>
            <a:r>
              <a:rPr lang="es-PE" dirty="0"/>
              <a:t>tipos en tiempo de ejecución</a:t>
            </a:r>
          </a:p>
          <a:p>
            <a:pPr marL="0" indent="0">
              <a:buNone/>
            </a:pPr>
            <a:r>
              <a:rPr lang="es-PE" dirty="0"/>
              <a:t>• Ejemplo en Java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548680"/>
            <a:ext cx="7992888" cy="1054250"/>
          </a:xfrm>
        </p:spPr>
        <p:txBody>
          <a:bodyPr/>
          <a:lstStyle/>
          <a:p>
            <a:r>
              <a:rPr lang="es-PE" sz="4400" u="sng" dirty="0"/>
              <a:t>Paradigma orientado a objetos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2" t="24953" r="38251" b="11427"/>
          <a:stretch/>
        </p:blipFill>
        <p:spPr bwMode="auto">
          <a:xfrm>
            <a:off x="5076056" y="1655433"/>
            <a:ext cx="3616656" cy="46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9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905001"/>
            <a:ext cx="7745505" cy="4221162"/>
          </a:xfrm>
        </p:spPr>
        <p:txBody>
          <a:bodyPr/>
          <a:lstStyle/>
          <a:p>
            <a:r>
              <a:rPr lang="es-ES" dirty="0"/>
              <a:t> David A. Patterson y John L. Hennessy.Organización y diseño de computadores, Aravaca. McGraw-Hill / Interamericana de España, S.A., 09/1994</a:t>
            </a:r>
          </a:p>
          <a:p>
            <a:r>
              <a:rPr lang="es-ES" dirty="0"/>
              <a:t> Dijkstra, Edsger W.. «</a:t>
            </a:r>
            <a:r>
              <a:rPr lang="es-ES" dirty="0">
                <a:hlinkClick r:id="rId2"/>
              </a:rPr>
              <a:t>E. W. Dijkstra Archive: A review of the 1977 Turing Award Lecture</a:t>
            </a:r>
            <a:r>
              <a:rPr lang="es-ES" dirty="0"/>
              <a:t>». Consultado el 6 de agosto de 2011.</a:t>
            </a:r>
          </a:p>
          <a:p>
            <a:r>
              <a:rPr lang="es-PE" dirty="0"/>
              <a:t>Enciclopedia de Informática y Computación</a:t>
            </a:r>
          </a:p>
          <a:p>
            <a:r>
              <a:rPr lang="es-PE" dirty="0"/>
              <a:t>Biblioteca de Consulta Microsoft Encarta 2004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b="1" dirty="0"/>
              <a:t>BIBLIOGRAFÍA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103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090930"/>
            <a:ext cx="4032448" cy="40023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PE" sz="2400" dirty="0" smtClean="0"/>
          </a:p>
          <a:p>
            <a:pPr marL="0" indent="0" algn="just">
              <a:buNone/>
            </a:pPr>
            <a:r>
              <a:rPr lang="es-PE" sz="2600" dirty="0"/>
              <a:t>• Al comienzo sólo existía el código máquina (años 40). No existían </a:t>
            </a:r>
            <a:r>
              <a:rPr lang="es-PE" sz="2600" dirty="0" smtClean="0"/>
              <a:t>los lenguajes </a:t>
            </a:r>
            <a:r>
              <a:rPr lang="es-PE" sz="2600" dirty="0"/>
              <a:t>de programación.</a:t>
            </a:r>
          </a:p>
          <a:p>
            <a:pPr marL="0" indent="0" algn="just">
              <a:buNone/>
            </a:pPr>
            <a:r>
              <a:rPr lang="es-PE" sz="2600" dirty="0"/>
              <a:t>• Código máquina: secuencia de bits que controlan directamente </a:t>
            </a:r>
            <a:r>
              <a:rPr lang="es-PE" sz="2600" dirty="0" smtClean="0"/>
              <a:t>un procesador</a:t>
            </a:r>
            <a:r>
              <a:rPr lang="es-PE" sz="2600" dirty="0"/>
              <a:t>. Muy tedioso. 55 89 e5 53 83 ec 04 f0 e8 31...</a:t>
            </a:r>
          </a:p>
          <a:p>
            <a:pPr marL="0" indent="0" algn="just">
              <a:buNone/>
            </a:pPr>
            <a:r>
              <a:rPr lang="es-PE" sz="2600" dirty="0" smtClean="0"/>
              <a:t>•Ensamblador: Abreviaturas mnemotécnicas </a:t>
            </a:r>
            <a:r>
              <a:rPr lang="es-PE" sz="2600" dirty="0"/>
              <a:t>para expresar operaciones. </a:t>
            </a:r>
            <a:r>
              <a:rPr lang="es-PE" sz="2600" dirty="0" smtClean="0"/>
              <a:t>El traductor </a:t>
            </a:r>
            <a:r>
              <a:rPr lang="es-PE" sz="2600" dirty="0"/>
              <a:t>abreviatura-instrucción código máquina es el ensamblador. </a:t>
            </a:r>
            <a:r>
              <a:rPr lang="es-PE" sz="2600" dirty="0" smtClean="0"/>
              <a:t>subl, pushl</a:t>
            </a:r>
            <a:r>
              <a:rPr lang="es-PE" sz="2600" dirty="0"/>
              <a:t>, </a:t>
            </a:r>
            <a:r>
              <a:rPr lang="es-PE" sz="2600" dirty="0" smtClean="0"/>
              <a:t>movl</a:t>
            </a:r>
            <a:r>
              <a:rPr lang="es-PE" sz="2600" dirty="0"/>
              <a:t>.</a:t>
            </a:r>
          </a:p>
          <a:p>
            <a:pPr marL="0" indent="0" algn="just">
              <a:buNone/>
            </a:pPr>
            <a:r>
              <a:rPr lang="es-PE" sz="2600" dirty="0"/>
              <a:t>• Necesidad de un lenguaje independiente de la máquina (años 50).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/>
              <a:t>Historia de los lenguajes de programación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38572" r="33847" b="12734"/>
          <a:stretch/>
        </p:blipFill>
        <p:spPr bwMode="auto">
          <a:xfrm>
            <a:off x="4860032" y="2276872"/>
            <a:ext cx="3780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32043" r="39511" b="63479"/>
          <a:stretch/>
        </p:blipFill>
        <p:spPr bwMode="auto">
          <a:xfrm>
            <a:off x="4587118" y="5733256"/>
            <a:ext cx="4326340" cy="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12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920880" cy="40324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E" sz="1900" dirty="0"/>
              <a:t>• A finales de los años 50 surgieron los primeros lenguajes de programación</a:t>
            </a:r>
          </a:p>
          <a:p>
            <a:pPr marL="0" indent="0" algn="just">
              <a:buNone/>
            </a:pPr>
            <a:r>
              <a:rPr lang="es-PE" sz="1900" dirty="0"/>
              <a:t>• FORTRAN fue el primer lenguaje de programación. Desarrollado por un</a:t>
            </a:r>
          </a:p>
          <a:p>
            <a:pPr marL="0" indent="0" algn="just">
              <a:buNone/>
            </a:pPr>
            <a:r>
              <a:rPr lang="es-PE" sz="1900" dirty="0"/>
              <a:t>equipo de IBM dirigido por John Backus en 1956.</a:t>
            </a:r>
          </a:p>
          <a:p>
            <a:pPr marL="0" indent="0" algn="just">
              <a:buNone/>
            </a:pPr>
            <a:r>
              <a:rPr lang="es-PE" sz="1900" dirty="0"/>
              <a:t>• Desde 1954 hasta la actualidad se han documentado más de 2500 </a:t>
            </a:r>
            <a:r>
              <a:rPr lang="es-PE" sz="1900" dirty="0" smtClean="0"/>
              <a:t>lenguajes de </a:t>
            </a:r>
            <a:r>
              <a:rPr lang="es-PE" sz="1900" dirty="0"/>
              <a:t>programación</a:t>
            </a:r>
          </a:p>
          <a:p>
            <a:pPr marL="0" indent="0" algn="just">
              <a:buNone/>
            </a:pPr>
            <a:r>
              <a:rPr lang="es-PE" sz="1900" dirty="0"/>
              <a:t>• Árbol genealógico de lenguajes de programación</a:t>
            </a:r>
          </a:p>
          <a:p>
            <a:pPr marL="0" indent="0" algn="just">
              <a:buNone/>
            </a:pPr>
            <a:r>
              <a:rPr lang="es-PE" sz="1900" dirty="0"/>
              <a:t>• Torre de Babel de Éric Lévenez</a:t>
            </a:r>
          </a:p>
          <a:p>
            <a:pPr marL="0" indent="0" algn="just">
              <a:buNone/>
            </a:pPr>
            <a:r>
              <a:rPr lang="es-PE" sz="1900" dirty="0"/>
              <a:t>• Lenguajes más </a:t>
            </a:r>
            <a:r>
              <a:rPr lang="es-PE" sz="1900" dirty="0" smtClean="0"/>
              <a:t>influyentes</a:t>
            </a:r>
          </a:p>
          <a:p>
            <a:pPr marL="0" indent="0" algn="just">
              <a:buNone/>
            </a:pPr>
            <a:r>
              <a:rPr lang="es-PE" sz="1900" dirty="0"/>
              <a:t>• Al principio los lenguajes de programación se diseñaban sólo para </a:t>
            </a:r>
            <a:r>
              <a:rPr lang="es-PE" sz="1900" dirty="0" smtClean="0"/>
              <a:t>poder ejecutar </a:t>
            </a:r>
            <a:r>
              <a:rPr lang="es-PE" sz="1900" dirty="0"/>
              <a:t>los programas eficientemente</a:t>
            </a:r>
          </a:p>
          <a:p>
            <a:pPr marL="0" indent="0" algn="just">
              <a:buNone/>
            </a:pPr>
            <a:r>
              <a:rPr lang="es-PE" sz="1900" dirty="0"/>
              <a:t>• Ordenadores carísimos, los programadores muy baratos</a:t>
            </a:r>
          </a:p>
          <a:p>
            <a:pPr marL="0" indent="0" algn="just">
              <a:buNone/>
            </a:pPr>
            <a:r>
              <a:rPr lang="es-PE" sz="1900" dirty="0"/>
              <a:t>• Años 60, cuando habían surgido FORTRAN, COBOL, LISP y ALGOL, </a:t>
            </a:r>
            <a:r>
              <a:rPr lang="es-PE" sz="1900" dirty="0" smtClean="0"/>
              <a:t>la programación </a:t>
            </a:r>
            <a:r>
              <a:rPr lang="es-PE" sz="1900" dirty="0"/>
              <a:t>empezó a cambiar</a:t>
            </a:r>
          </a:p>
          <a:p>
            <a:pPr marL="0" indent="0" algn="just">
              <a:buNone/>
            </a:pPr>
            <a:r>
              <a:rPr lang="es-PE" sz="1900" dirty="0"/>
              <a:t>• Nuevas necesidades: migrar programas, buen mantenimiento de </a:t>
            </a:r>
            <a:r>
              <a:rPr lang="es-PE" sz="1900" dirty="0" smtClean="0"/>
              <a:t>los programas</a:t>
            </a:r>
            <a:endParaRPr lang="es-PE" sz="1900" dirty="0"/>
          </a:p>
          <a:p>
            <a:pPr marL="0" indent="0" algn="just">
              <a:buNone/>
            </a:pPr>
            <a:r>
              <a:rPr lang="es-PE" sz="1900" dirty="0"/>
              <a:t>• Años 70, la tecnología de los ordenadores empezó a madurar, los </a:t>
            </a:r>
            <a:r>
              <a:rPr lang="es-PE" sz="1900" dirty="0" smtClean="0"/>
              <a:t>lenguajes se </a:t>
            </a:r>
            <a:r>
              <a:rPr lang="es-PE" sz="1900" dirty="0"/>
              <a:t>centraban en un dominio: FORTRAN científico, LISP IA, COBOL </a:t>
            </a:r>
            <a:r>
              <a:rPr lang="es-PE" sz="1900" dirty="0" smtClean="0"/>
              <a:t>negocios, JOVIAL </a:t>
            </a:r>
            <a:r>
              <a:rPr lang="es-PE" sz="1900" dirty="0"/>
              <a:t>militar.</a:t>
            </a:r>
            <a:endParaRPr lang="es-PE" sz="1900" dirty="0" smtClean="0"/>
          </a:p>
          <a:p>
            <a:pPr marL="0" indent="0">
              <a:buNone/>
            </a:pPr>
            <a:endParaRPr lang="es-PE" sz="1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3" y="764704"/>
            <a:ext cx="7128792" cy="864096"/>
          </a:xfrm>
        </p:spPr>
        <p:txBody>
          <a:bodyPr anchor="ctr">
            <a:noAutofit/>
          </a:bodyPr>
          <a:lstStyle/>
          <a:p>
            <a:r>
              <a:rPr lang="es-PE" sz="2800" dirty="0"/>
              <a:t>Historia de los lenguajes de programación</a:t>
            </a:r>
          </a:p>
        </p:txBody>
      </p:sp>
    </p:spTree>
    <p:extLst>
      <p:ext uri="{BB962C8B-B14F-4D97-AF65-F5344CB8AC3E}">
        <p14:creationId xmlns:p14="http://schemas.microsoft.com/office/powerpoint/2010/main" val="1831602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76873"/>
            <a:ext cx="5760640" cy="3672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• Mejora el uso del lenguaje de programación</a:t>
            </a:r>
          </a:p>
          <a:p>
            <a:pPr marL="0" indent="0">
              <a:buNone/>
            </a:pPr>
            <a:r>
              <a:rPr lang="es-PE" dirty="0"/>
              <a:t>• Incrementa el vocabulario de los elementos de programación</a:t>
            </a:r>
          </a:p>
          <a:p>
            <a:pPr marL="0" indent="0">
              <a:buNone/>
            </a:pPr>
            <a:r>
              <a:rPr lang="es-PE" dirty="0"/>
              <a:t>• Permite una mejor elección del lenguaje de programación</a:t>
            </a:r>
          </a:p>
          <a:p>
            <a:pPr marL="0" indent="0">
              <a:buNone/>
            </a:pPr>
            <a:r>
              <a:rPr lang="es-PE" dirty="0"/>
              <a:t>• Mejora la habilidad para desarrollar programas efectivos y eficientes</a:t>
            </a:r>
          </a:p>
          <a:p>
            <a:pPr marL="0" indent="0">
              <a:buNone/>
            </a:pPr>
            <a:r>
              <a:rPr lang="es-PE" dirty="0"/>
              <a:t>• Facilita el aprendizaje de un nuevo lenguaje de programación</a:t>
            </a:r>
          </a:p>
          <a:p>
            <a:pPr marL="0" indent="0">
              <a:buNone/>
            </a:pPr>
            <a:r>
              <a:rPr lang="es-PE" dirty="0"/>
              <a:t>• Facilita el diseño de nuevos lenguajes de programación</a:t>
            </a:r>
            <a:endParaRPr lang="es-PE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es-PE" sz="4900" dirty="0" smtClean="0"/>
              <a:t>¿</a:t>
            </a:r>
            <a:r>
              <a:rPr lang="es-PE" sz="4900" dirty="0"/>
              <a:t>Por qué estudiar lenguajes de programación?</a:t>
            </a:r>
            <a:r>
              <a:rPr lang="es-PE" b="1" dirty="0"/>
              <a:t/>
            </a:r>
            <a:br>
              <a:rPr lang="es-PE" b="1" dirty="0"/>
            </a:br>
            <a:endParaRPr lang="es-PE" dirty="0" smtClean="0"/>
          </a:p>
        </p:txBody>
      </p:sp>
      <p:pic>
        <p:nvPicPr>
          <p:cNvPr id="9" name="8 Imagen" descr="D:\Datos\Desktop\futu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4482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631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4392488"/>
          </a:xfrm>
        </p:spPr>
        <p:txBody>
          <a:bodyPr>
            <a:noAutofit/>
          </a:bodyPr>
          <a:lstStyle/>
          <a:p>
            <a:endParaRPr lang="es-PE" sz="1800" dirty="0" smtClean="0"/>
          </a:p>
          <a:p>
            <a:endParaRPr lang="es-PE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440160"/>
          </a:xfrm>
        </p:spPr>
        <p:txBody>
          <a:bodyPr>
            <a:noAutofit/>
          </a:bodyPr>
          <a:lstStyle/>
          <a:p>
            <a:r>
              <a:rPr lang="es-PE" sz="3600" dirty="0"/>
              <a:t>Definición de lenguaje </a:t>
            </a:r>
            <a:r>
              <a:rPr lang="es-PE" sz="3600" dirty="0" smtClean="0"/>
              <a:t>de  programación</a:t>
            </a:r>
            <a:endParaRPr lang="es-PE" sz="36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156898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Un </a:t>
            </a:r>
            <a:r>
              <a:rPr lang="es-ES" sz="1600" b="1" dirty="0"/>
              <a:t>lenguaje de programación</a:t>
            </a:r>
            <a:r>
              <a:rPr lang="es-ES" sz="1600" dirty="0"/>
              <a:t> es un </a:t>
            </a:r>
            <a:r>
              <a:rPr lang="es-ES" sz="1600" dirty="0">
                <a:hlinkClick r:id="rId2" tooltip="Lenguaje formal"/>
              </a:rPr>
              <a:t>idioma artificial</a:t>
            </a:r>
            <a:r>
              <a:rPr lang="es-ES" sz="1600" dirty="0"/>
              <a:t> diseñado para expresar </a:t>
            </a:r>
            <a:r>
              <a:rPr lang="es-ES" sz="1600" dirty="0">
                <a:hlinkClick r:id="rId3" tooltip="Proceso (informática)"/>
              </a:rPr>
              <a:t>procesos</a:t>
            </a:r>
            <a:r>
              <a:rPr lang="es-ES" sz="1600" dirty="0"/>
              <a:t> que pueden ser llevados a cabo por máquinas como las </a:t>
            </a:r>
            <a:r>
              <a:rPr lang="es-ES" sz="1600" dirty="0">
                <a:hlinkClick r:id="rId4" tooltip="Computadora"/>
              </a:rPr>
              <a:t>computadoras</a:t>
            </a:r>
            <a:r>
              <a:rPr lang="es-ES" sz="1600" dirty="0"/>
              <a:t>.</a:t>
            </a:r>
          </a:p>
          <a:p>
            <a:pPr algn="just"/>
            <a:r>
              <a:rPr lang="es-ES" sz="1600" dirty="0"/>
              <a:t>Pueden usarse para crear </a:t>
            </a:r>
            <a:r>
              <a:rPr lang="es-ES" sz="1600" dirty="0">
                <a:hlinkClick r:id="rId5" tooltip="Software"/>
              </a:rPr>
              <a:t>programas</a:t>
            </a:r>
            <a:r>
              <a:rPr lang="es-ES" sz="1600" dirty="0"/>
              <a:t> que controlen el comportamiento físico y lógico de una máquina, para expresar </a:t>
            </a:r>
            <a:r>
              <a:rPr lang="es-ES" sz="1600" dirty="0">
                <a:hlinkClick r:id="rId6" tooltip="Algoritmo"/>
              </a:rPr>
              <a:t>algoritmos</a:t>
            </a:r>
            <a:r>
              <a:rPr lang="es-ES" sz="1600" dirty="0"/>
              <a:t> con precisión, o como modo de comunicación humana</a:t>
            </a:r>
            <a:r>
              <a:rPr lang="es-ES" sz="1600" dirty="0" smtClean="0"/>
              <a:t>.</a:t>
            </a:r>
            <a:endParaRPr lang="es-ES" sz="1600" dirty="0"/>
          </a:p>
          <a:p>
            <a:pPr algn="just"/>
            <a:r>
              <a:rPr lang="es-ES" sz="1600" dirty="0"/>
              <a:t>Está formado por un conjunto de símbolos y reglas </a:t>
            </a:r>
            <a:r>
              <a:rPr lang="es-ES" sz="1600" dirty="0">
                <a:hlinkClick r:id="rId7" tooltip="Sintaxis"/>
              </a:rPr>
              <a:t>sintácticas</a:t>
            </a:r>
            <a:r>
              <a:rPr lang="es-ES" sz="1600" dirty="0"/>
              <a:t> y </a:t>
            </a:r>
            <a:r>
              <a:rPr lang="es-ES" sz="1600" dirty="0">
                <a:hlinkClick r:id="rId8" tooltip="Semántica"/>
              </a:rPr>
              <a:t>semánticas</a:t>
            </a:r>
            <a:r>
              <a:rPr lang="es-ES" sz="1600" dirty="0"/>
              <a:t> que definen su estructura y el significado de sus elementos y expresiones. Al proceso por el cual se escribe, </a:t>
            </a:r>
            <a:r>
              <a:rPr lang="es-ES" sz="1600" dirty="0">
                <a:hlinkClick r:id="rId9" tooltip="Beta tester"/>
              </a:rPr>
              <a:t>se prueba</a:t>
            </a:r>
            <a:r>
              <a:rPr lang="es-ES" sz="1600" dirty="0"/>
              <a:t>, </a:t>
            </a:r>
            <a:r>
              <a:rPr lang="es-ES" sz="1600" dirty="0">
                <a:hlinkClick r:id="rId10" tooltip="Depurador"/>
              </a:rPr>
              <a:t>se depura</a:t>
            </a:r>
            <a:r>
              <a:rPr lang="es-ES" sz="1600" dirty="0"/>
              <a:t>, </a:t>
            </a:r>
            <a:r>
              <a:rPr lang="es-ES" sz="1600" dirty="0">
                <a:hlinkClick r:id="rId11" tooltip="Compilador"/>
              </a:rPr>
              <a:t>se compila</a:t>
            </a:r>
            <a:r>
              <a:rPr lang="es-ES" sz="1600" dirty="0"/>
              <a:t> y se mantiene el </a:t>
            </a:r>
            <a:r>
              <a:rPr lang="es-ES" sz="1600" dirty="0">
                <a:hlinkClick r:id="rId12" tooltip="Código fuente"/>
              </a:rPr>
              <a:t>código fuente</a:t>
            </a:r>
            <a:r>
              <a:rPr lang="es-ES" sz="1600" dirty="0"/>
              <a:t> de un </a:t>
            </a:r>
            <a:r>
              <a:rPr lang="es-ES" sz="1600" dirty="0">
                <a:hlinkClick r:id="rId13" tooltip="Programa informático"/>
              </a:rPr>
              <a:t>programa informático</a:t>
            </a:r>
            <a:r>
              <a:rPr lang="es-ES" sz="1600" dirty="0"/>
              <a:t> se le llama </a:t>
            </a:r>
            <a:r>
              <a:rPr lang="es-ES" sz="1600" dirty="0">
                <a:hlinkClick r:id="rId14" tooltip="Programación"/>
              </a:rPr>
              <a:t>programación</a:t>
            </a:r>
            <a:r>
              <a:rPr lang="es-ES" sz="1600" dirty="0"/>
              <a:t>.</a:t>
            </a:r>
          </a:p>
          <a:p>
            <a:pPr algn="just"/>
            <a:r>
              <a:rPr lang="es-ES" sz="1600" dirty="0"/>
              <a:t>También la palabra programación se define como el proceso de creación de un </a:t>
            </a:r>
            <a:r>
              <a:rPr lang="es-ES" sz="1600" dirty="0">
                <a:hlinkClick r:id="rId13" tooltip="Programa informático"/>
              </a:rPr>
              <a:t>programa</a:t>
            </a:r>
            <a:r>
              <a:rPr lang="es-ES" sz="1600" dirty="0"/>
              <a:t> de </a:t>
            </a:r>
            <a:r>
              <a:rPr lang="es-ES" sz="1600" dirty="0">
                <a:hlinkClick r:id="rId4" tooltip="Computadora"/>
              </a:rPr>
              <a:t>computadora</a:t>
            </a:r>
            <a:r>
              <a:rPr lang="es-ES" sz="1600" dirty="0"/>
              <a:t>, mediante la aplicación de procedimientos lógicos, a través de los siguientes pasos: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El desarrollo lógico del programa para resolver un problema en particular.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Escritura de la lógica del programa empleando un lenguaje de programación específico (codificación del programa).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Ensamblaje o compilación del programa hasta convertirlo en lenguaje de máquina.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Prueba y </a:t>
            </a:r>
            <a:r>
              <a:rPr lang="es-ES" sz="1600" dirty="0">
                <a:hlinkClick r:id="rId15" tooltip="Depuración de programas"/>
              </a:rPr>
              <a:t>depuración del programa</a:t>
            </a:r>
            <a:r>
              <a:rPr lang="es-ES" sz="16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Desarrollo de la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3380022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8" y="2248347"/>
            <a:ext cx="4923630" cy="3988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3400" dirty="0" smtClean="0"/>
          </a:p>
          <a:p>
            <a:endParaRPr lang="es-PE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1195" y="826834"/>
            <a:ext cx="7756263" cy="1162006"/>
          </a:xfrm>
        </p:spPr>
        <p:txBody>
          <a:bodyPr>
            <a:normAutofit fontScale="90000"/>
          </a:bodyPr>
          <a:lstStyle/>
          <a:p>
            <a:r>
              <a:rPr lang="es-PE" sz="4000" dirty="0"/>
              <a:t>Características de los lenguajes de programación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611560" y="227483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• Define un proceso que se ejecuta en un computador</a:t>
            </a:r>
          </a:p>
          <a:p>
            <a:r>
              <a:rPr lang="es-PE" dirty="0"/>
              <a:t>• Es de alto nivel, cercano a los problemas que se quieren resolver</a:t>
            </a:r>
          </a:p>
          <a:p>
            <a:r>
              <a:rPr lang="es-PE" dirty="0"/>
              <a:t>(abstracción)</a:t>
            </a:r>
          </a:p>
          <a:p>
            <a:r>
              <a:rPr lang="es-PE" dirty="0"/>
              <a:t>• Permite construir nuevas abstracciones que se adapten al dominio que se</a:t>
            </a:r>
          </a:p>
          <a:p>
            <a:r>
              <a:rPr lang="es-PE" dirty="0"/>
              <a:t>programa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7" y="3752166"/>
            <a:ext cx="53267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31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7272808" cy="504056"/>
          </a:xfrm>
        </p:spPr>
        <p:txBody>
          <a:bodyPr>
            <a:noAutofit/>
          </a:bodyPr>
          <a:lstStyle/>
          <a:p>
            <a:r>
              <a:rPr lang="es-PE" sz="2800" dirty="0"/>
              <a:t>Elementos de los lenguajes de programación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412777"/>
            <a:ext cx="8496944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000" dirty="0" smtClean="0"/>
              <a:t> </a:t>
            </a:r>
            <a:r>
              <a:rPr lang="es-PE" sz="2000" dirty="0"/>
              <a:t>Para Abelson y Sussman, todos los lenguajes de </a:t>
            </a:r>
            <a:r>
              <a:rPr lang="es-PE" sz="2000" dirty="0" smtClean="0"/>
              <a:t>programación permiten combinar </a:t>
            </a:r>
            <a:r>
              <a:rPr lang="es-PE" sz="2000" dirty="0"/>
              <a:t>ideas simples en ideas más complejas mediante los siguientes </a:t>
            </a:r>
            <a:r>
              <a:rPr lang="es-PE" sz="2000" dirty="0" smtClean="0"/>
              <a:t>tres mecanismos</a:t>
            </a:r>
            <a:endParaRPr lang="es-PE" sz="2000" dirty="0"/>
          </a:p>
          <a:p>
            <a:pPr marL="0" indent="0" algn="just">
              <a:buNone/>
            </a:pPr>
            <a:r>
              <a:rPr lang="es-PE" sz="2000" dirty="0"/>
              <a:t>• </a:t>
            </a:r>
            <a:r>
              <a:rPr lang="es-PE" sz="2000" b="1" dirty="0"/>
              <a:t>Expresiones primitivas </a:t>
            </a:r>
            <a:r>
              <a:rPr lang="es-PE" sz="2000" dirty="0"/>
              <a:t>que </a:t>
            </a:r>
            <a:r>
              <a:rPr lang="es-PE" sz="2000" dirty="0" smtClean="0"/>
              <a:t>representan</a:t>
            </a:r>
          </a:p>
          <a:p>
            <a:pPr marL="0" indent="0" algn="just">
              <a:buNone/>
            </a:pPr>
            <a:r>
              <a:rPr lang="es-PE" sz="2000" dirty="0"/>
              <a:t> </a:t>
            </a:r>
            <a:r>
              <a:rPr lang="es-PE" sz="2000" dirty="0" smtClean="0"/>
              <a:t>   </a:t>
            </a:r>
            <a:r>
              <a:rPr lang="es-PE" sz="2000" dirty="0"/>
              <a:t>las entidades más simples </a:t>
            </a:r>
            <a:r>
              <a:rPr lang="es-PE" sz="2000" dirty="0" smtClean="0"/>
              <a:t>del lenguaje</a:t>
            </a:r>
            <a:endParaRPr lang="es-PE" sz="2000" dirty="0"/>
          </a:p>
          <a:p>
            <a:pPr marL="0" indent="0" algn="just">
              <a:buNone/>
            </a:pPr>
            <a:r>
              <a:rPr lang="es-PE" sz="2000" dirty="0"/>
              <a:t>• </a:t>
            </a:r>
            <a:r>
              <a:rPr lang="es-PE" sz="2000" b="1" dirty="0"/>
              <a:t>Mecanismos de combinación </a:t>
            </a:r>
            <a:r>
              <a:rPr lang="es-PE" sz="2000" dirty="0"/>
              <a:t>con los </a:t>
            </a:r>
            <a:endParaRPr lang="es-PE" sz="2000" dirty="0" smtClean="0"/>
          </a:p>
          <a:p>
            <a:pPr marL="0" indent="0" algn="just">
              <a:buNone/>
            </a:pPr>
            <a:r>
              <a:rPr lang="es-PE" sz="2000" dirty="0" smtClean="0"/>
              <a:t>   que </a:t>
            </a:r>
            <a:r>
              <a:rPr lang="es-PE" sz="2000" dirty="0"/>
              <a:t>se construyen </a:t>
            </a:r>
            <a:r>
              <a:rPr lang="es-PE" sz="2000" dirty="0" smtClean="0"/>
              <a:t>elementos compuestos </a:t>
            </a:r>
          </a:p>
          <a:p>
            <a:pPr marL="0" indent="0" algn="just">
              <a:buNone/>
            </a:pPr>
            <a:r>
              <a:rPr lang="es-PE" sz="2000" dirty="0" smtClean="0"/>
              <a:t>   a </a:t>
            </a:r>
            <a:r>
              <a:rPr lang="es-PE" sz="2000" dirty="0"/>
              <a:t>partir de elementos más </a:t>
            </a:r>
            <a:r>
              <a:rPr lang="es-PE" sz="2000" dirty="0" smtClean="0"/>
              <a:t>simples</a:t>
            </a:r>
            <a:endParaRPr lang="es-PE" sz="2000" dirty="0"/>
          </a:p>
          <a:p>
            <a:pPr marL="0" indent="0" algn="just">
              <a:buNone/>
            </a:pPr>
            <a:r>
              <a:rPr lang="es-PE" sz="2000" dirty="0"/>
              <a:t>• </a:t>
            </a:r>
            <a:r>
              <a:rPr lang="es-PE" sz="2000" b="1" dirty="0"/>
              <a:t>Mecanismos de abstracción </a:t>
            </a:r>
            <a:r>
              <a:rPr lang="es-PE" sz="2000" dirty="0"/>
              <a:t>con los </a:t>
            </a:r>
            <a:endParaRPr lang="es-PE" sz="2000" dirty="0" smtClean="0"/>
          </a:p>
          <a:p>
            <a:pPr marL="0" indent="0" algn="just">
              <a:buNone/>
            </a:pPr>
            <a:r>
              <a:rPr lang="es-PE" sz="2000" dirty="0" smtClean="0"/>
              <a:t>   que </a:t>
            </a:r>
            <a:r>
              <a:rPr lang="es-PE" sz="2000" dirty="0"/>
              <a:t>dar nombre a los </a:t>
            </a:r>
            <a:r>
              <a:rPr lang="es-PE" sz="2000" dirty="0" smtClean="0"/>
              <a:t>elementos </a:t>
            </a:r>
          </a:p>
          <a:p>
            <a:pPr marL="0" indent="0" algn="just">
              <a:buNone/>
            </a:pPr>
            <a:r>
              <a:rPr lang="es-PE" sz="2000" dirty="0" smtClean="0"/>
              <a:t>   compuestos </a:t>
            </a:r>
            <a:r>
              <a:rPr lang="es-PE" sz="2000" dirty="0"/>
              <a:t>y manipularlos </a:t>
            </a:r>
            <a:r>
              <a:rPr lang="es-PE" sz="2000" dirty="0" smtClean="0"/>
              <a:t>como</a:t>
            </a:r>
          </a:p>
          <a:p>
            <a:pPr marL="0" indent="0" algn="just">
              <a:buNone/>
            </a:pPr>
            <a:r>
              <a:rPr lang="es-PE" sz="2000" dirty="0"/>
              <a:t> </a:t>
            </a:r>
            <a:r>
              <a:rPr lang="es-PE" sz="2000" dirty="0" smtClean="0"/>
              <a:t>  </a:t>
            </a:r>
            <a:r>
              <a:rPr lang="es-PE" sz="2000" dirty="0"/>
              <a:t>unidades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62" y="2564904"/>
            <a:ext cx="286797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3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42323"/>
            <a:ext cx="784887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dirty="0"/>
              <a:t>• La computación se realiza mediante la </a:t>
            </a:r>
            <a:r>
              <a:rPr lang="es-PE" sz="1800" dirty="0" smtClean="0"/>
              <a:t>evaluación de </a:t>
            </a:r>
            <a:r>
              <a:rPr lang="es-PE" sz="1800" dirty="0"/>
              <a:t>expresiones</a:t>
            </a:r>
          </a:p>
          <a:p>
            <a:pPr marL="0" indent="0">
              <a:buNone/>
            </a:pPr>
            <a:r>
              <a:rPr lang="es-PE" sz="1800" dirty="0"/>
              <a:t>• Definición de funciones</a:t>
            </a:r>
          </a:p>
          <a:p>
            <a:pPr marL="0" indent="0">
              <a:buNone/>
            </a:pPr>
            <a:r>
              <a:rPr lang="es-PE" sz="1800" dirty="0"/>
              <a:t>• Funciones como datos primitivos</a:t>
            </a:r>
          </a:p>
          <a:p>
            <a:pPr marL="0" indent="0">
              <a:buNone/>
            </a:pPr>
            <a:r>
              <a:rPr lang="es-PE" sz="1800" dirty="0"/>
              <a:t>• Valores sin efectos laterales, no existe la asignación</a:t>
            </a:r>
          </a:p>
          <a:p>
            <a:pPr marL="0" indent="0">
              <a:buNone/>
            </a:pPr>
            <a:r>
              <a:rPr lang="es-PE" sz="1800" dirty="0"/>
              <a:t>• Programación declarativa</a:t>
            </a:r>
          </a:p>
          <a:p>
            <a:pPr marL="0" indent="0">
              <a:buNone/>
            </a:pPr>
            <a:r>
              <a:rPr lang="en-US" sz="1800" dirty="0"/>
              <a:t>• Lenguajes: LISP, Scheme, Haskell, </a:t>
            </a:r>
            <a:r>
              <a:rPr lang="en-US" sz="1800" dirty="0" smtClean="0"/>
              <a:t>Scala</a:t>
            </a:r>
            <a:r>
              <a:rPr lang="en-US" sz="1800" dirty="0"/>
              <a:t>.</a:t>
            </a:r>
            <a:endParaRPr lang="es-PE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570156"/>
            <a:ext cx="5976664" cy="1054250"/>
          </a:xfrm>
        </p:spPr>
        <p:txBody>
          <a:bodyPr>
            <a:noAutofit/>
          </a:bodyPr>
          <a:lstStyle/>
          <a:p>
            <a:r>
              <a:rPr lang="es-PE" sz="4000" dirty="0" smtClean="0"/>
              <a:t/>
            </a:r>
            <a:br>
              <a:rPr lang="es-PE" sz="4000" dirty="0" smtClean="0"/>
            </a:br>
            <a:r>
              <a:rPr lang="es-PE" sz="4000" u="sng" dirty="0" smtClean="0"/>
              <a:t>Paradigma </a:t>
            </a:r>
            <a:r>
              <a:rPr lang="es-PE" sz="4000" u="sng" dirty="0"/>
              <a:t>funcional</a:t>
            </a:r>
            <a:r>
              <a:rPr lang="es-PE" sz="4000" b="1" dirty="0"/>
              <a:t/>
            </a:r>
            <a:br>
              <a:rPr lang="es-PE" sz="4000" b="1" dirty="0"/>
            </a:br>
            <a:endParaRPr lang="es-PE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64692" r="27973" b="15718"/>
          <a:stretch/>
        </p:blipFill>
        <p:spPr bwMode="auto">
          <a:xfrm>
            <a:off x="5004049" y="3933056"/>
            <a:ext cx="35283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52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• Definición de reglas</a:t>
            </a:r>
          </a:p>
          <a:p>
            <a:pPr marL="0" indent="0">
              <a:buNone/>
            </a:pPr>
            <a:r>
              <a:rPr lang="es-PE" dirty="0"/>
              <a:t>• Unificación como elemento de computación</a:t>
            </a:r>
          </a:p>
          <a:p>
            <a:pPr marL="0" indent="0">
              <a:buNone/>
            </a:pPr>
            <a:r>
              <a:rPr lang="es-PE" dirty="0"/>
              <a:t>• Programación declarativa</a:t>
            </a:r>
          </a:p>
          <a:p>
            <a:pPr marL="0" indent="0">
              <a:buNone/>
            </a:pPr>
            <a:r>
              <a:rPr lang="es-PE" dirty="0"/>
              <a:t>• Lenguajes: Prolog, Mercury</a:t>
            </a:r>
            <a:r>
              <a:rPr lang="es-PE" dirty="0" smtClean="0"/>
              <a:t>,</a:t>
            </a:r>
          </a:p>
          <a:p>
            <a:pPr marL="0" indent="0">
              <a:buNone/>
            </a:pPr>
            <a:r>
              <a:rPr lang="es-PE" dirty="0"/>
              <a:t> </a:t>
            </a:r>
            <a:r>
              <a:rPr lang="es-PE" dirty="0" smtClean="0"/>
              <a:t>   </a:t>
            </a:r>
            <a:r>
              <a:rPr lang="es-PE" dirty="0"/>
              <a:t>Oz.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1" y="570156"/>
            <a:ext cx="5755717" cy="1054250"/>
          </a:xfrm>
        </p:spPr>
        <p:txBody>
          <a:bodyPr/>
          <a:lstStyle/>
          <a:p>
            <a:r>
              <a:rPr lang="es-PE" u="sng" dirty="0"/>
              <a:t>Paradigma lógico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51119" r="26871" b="15982"/>
          <a:stretch/>
        </p:blipFill>
        <p:spPr bwMode="auto">
          <a:xfrm>
            <a:off x="4951528" y="3284984"/>
            <a:ext cx="37249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8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410</TotalTime>
  <Words>839</Words>
  <Application>Microsoft Office PowerPoint</Application>
  <PresentationFormat>Presentación en pantalla (4:3)</PresentationFormat>
  <Paragraphs>89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Cartoné</vt:lpstr>
      <vt:lpstr>“PARADIGMAS Y LENGUAJES DE PROGRAMACION”</vt:lpstr>
      <vt:lpstr>Historia de los lenguajes de programación</vt:lpstr>
      <vt:lpstr>Historia de los lenguajes de programación</vt:lpstr>
      <vt:lpstr>¿Por qué estudiar lenguajes de programación? </vt:lpstr>
      <vt:lpstr>Definición de lenguaje de  programación</vt:lpstr>
      <vt:lpstr>Características de los lenguajes de programación </vt:lpstr>
      <vt:lpstr>Presentación de PowerPoint</vt:lpstr>
      <vt:lpstr> Paradigma funcional </vt:lpstr>
      <vt:lpstr>Paradigma lógico</vt:lpstr>
      <vt:lpstr>Paradigma imperativo</vt:lpstr>
      <vt:lpstr>Paradigma orientado a objetos</vt:lpstr>
      <vt:lpstr>BIBLIOGRAFÍA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SECRETO”</dc:title>
  <dc:creator>PROPIETARIO</dc:creator>
  <cp:lastModifiedBy>PROPIETARIO</cp:lastModifiedBy>
  <cp:revision>59</cp:revision>
  <dcterms:created xsi:type="dcterms:W3CDTF">2013-06-02T16:22:31Z</dcterms:created>
  <dcterms:modified xsi:type="dcterms:W3CDTF">2013-06-23T05:05:28Z</dcterms:modified>
</cp:coreProperties>
</file>