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sldIdLst>
    <p:sldId id="261" r:id="rId2"/>
    <p:sldId id="274" r:id="rId3"/>
    <p:sldId id="275" r:id="rId4"/>
    <p:sldId id="276" r:id="rId5"/>
    <p:sldId id="277" r:id="rId6"/>
    <p:sldId id="278" r:id="rId7"/>
    <p:sldId id="279" r:id="rId8"/>
    <p:sldId id="27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6A42B-ED81-4E42-8B90-581AABE798CF}" type="datetimeFigureOut">
              <a:rPr lang="es-PE" smtClean="0"/>
              <a:t>24/06/2013</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5FFB41-E624-4E42-9EC8-E58D2E75398F}" type="slidenum">
              <a:rPr lang="es-PE" smtClean="0"/>
              <a:t>‹Nº›</a:t>
            </a:fld>
            <a:endParaRPr lang="es-PE"/>
          </a:p>
        </p:txBody>
      </p:sp>
    </p:spTree>
    <p:extLst>
      <p:ext uri="{BB962C8B-B14F-4D97-AF65-F5344CB8AC3E}">
        <p14:creationId xmlns:p14="http://schemas.microsoft.com/office/powerpoint/2010/main" val="2539119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57C8EE1A-179B-4D93-9DB8-EDB60AB37E34}"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57C8EE1A-179B-4D93-9DB8-EDB60AB37E34}"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57C8EE1A-179B-4D93-9DB8-EDB60AB37E34}" type="slidenum">
              <a:rPr lang="es-ES" smtClean="0"/>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B952105C-6313-4DAC-ABB9-2BC660A6A43B}" type="datetimeFigureOut">
              <a:rPr lang="es-ES" smtClean="0"/>
              <a:t>24/06/2013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57C8EE1A-179B-4D93-9DB8-EDB60AB37E34}" type="slidenum">
              <a:rPr lang="es-ES" smtClean="0"/>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952105C-6313-4DAC-ABB9-2BC660A6A43B}" type="datetimeFigureOut">
              <a:rPr lang="es-ES" smtClean="0"/>
              <a:t>24/06/2013</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7C8EE1A-179B-4D93-9DB8-EDB60AB37E34}" type="slidenum">
              <a:rPr lang="es-ES" smtClean="0"/>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es.wikipedia.org/wiki/Basic" TargetMode="External"/><Relationship Id="rId3" Type="http://schemas.openxmlformats.org/officeDocument/2006/relationships/hyperlink" Target="http://es.wikipedia.org/wiki/Ole-Johan_Dahl" TargetMode="External"/><Relationship Id="rId7" Type="http://schemas.openxmlformats.org/officeDocument/2006/relationships/hyperlink" Target="http://es.wikipedia.org/wiki/Xerox_PARC" TargetMode="External"/><Relationship Id="rId12" Type="http://schemas.openxmlformats.org/officeDocument/2006/relationships/hyperlink" Target="http://es.wikipedia.org/wiki/Programaci%C3%B3n_dirigida_por_eventos" TargetMode="External"/><Relationship Id="rId2" Type="http://schemas.openxmlformats.org/officeDocument/2006/relationships/hyperlink" Target="http://es.wikipedia.org/wiki/Simula" TargetMode="External"/><Relationship Id="rId1" Type="http://schemas.openxmlformats.org/officeDocument/2006/relationships/slideLayout" Target="../slideLayouts/slideLayout2.xml"/><Relationship Id="rId6" Type="http://schemas.openxmlformats.org/officeDocument/2006/relationships/hyperlink" Target="http://es.wikipedia.org/wiki/Smalltalk" TargetMode="External"/><Relationship Id="rId11" Type="http://schemas.openxmlformats.org/officeDocument/2006/relationships/hyperlink" Target="http://es.wikipedia.org/wiki/Interfaz_gr%C3%A1fica_de_usuario" TargetMode="External"/><Relationship Id="rId5" Type="http://schemas.openxmlformats.org/officeDocument/2006/relationships/hyperlink" Target="http://es.wikipedia.org/wiki/Oslo" TargetMode="External"/><Relationship Id="rId10" Type="http://schemas.openxmlformats.org/officeDocument/2006/relationships/hyperlink" Target="http://es.wikipedia.org/wiki/Lenguaje_de_programaci%C3%B3n_C" TargetMode="External"/><Relationship Id="rId4" Type="http://schemas.openxmlformats.org/officeDocument/2006/relationships/hyperlink" Target="http://es.wikipedia.org/wiki/Kristen_Nygaard" TargetMode="External"/><Relationship Id="rId9" Type="http://schemas.openxmlformats.org/officeDocument/2006/relationships/hyperlink" Target="http://es.wikipedia.org/wiki/C%2B%2B"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s.wikipedia.org/wiki/Polimorfismo_(inform%C3%A1tica)" TargetMode="External"/><Relationship Id="rId3" Type="http://schemas.openxmlformats.org/officeDocument/2006/relationships/hyperlink" Target="http://es.wikipedia.org/wiki/Objetos_(programaci%C3%B3n_orientada_a_objetos)" TargetMode="External"/><Relationship Id="rId7" Type="http://schemas.openxmlformats.org/officeDocument/2006/relationships/hyperlink" Target="http://es.wikipedia.org/wiki/Abstracci%C3%B3n_(inform%C3%A1tica)" TargetMode="External"/><Relationship Id="rId2" Type="http://schemas.openxmlformats.org/officeDocument/2006/relationships/hyperlink" Target="http://es.wikipedia.org/wiki/Paradigma_de_programaci%C3%B3n" TargetMode="External"/><Relationship Id="rId1" Type="http://schemas.openxmlformats.org/officeDocument/2006/relationships/slideLayout" Target="../slideLayouts/slideLayout2.xml"/><Relationship Id="rId6" Type="http://schemas.openxmlformats.org/officeDocument/2006/relationships/hyperlink" Target="http://es.wikipedia.org/w/index.php?title=Cohesi%C3%B3n_(inform%C3%A1tica)&amp;action=edit&amp;redlink=1" TargetMode="External"/><Relationship Id="rId5" Type="http://schemas.openxmlformats.org/officeDocument/2006/relationships/hyperlink" Target="http://es.wikipedia.org/wiki/Herencia_(inform%C3%A1tica)" TargetMode="External"/><Relationship Id="rId10" Type="http://schemas.openxmlformats.org/officeDocument/2006/relationships/hyperlink" Target="http://es.wikipedia.org/wiki/Encapsulamiento_(inform%C3%A1tica)" TargetMode="External"/><Relationship Id="rId4" Type="http://schemas.openxmlformats.org/officeDocument/2006/relationships/hyperlink" Target="http://es.wikipedia.org/wiki/Inform%C3%A1tica" TargetMode="External"/><Relationship Id="rId9" Type="http://schemas.openxmlformats.org/officeDocument/2006/relationships/hyperlink" Target="http://es.wikipedia.org/w/index.php?title=Acoplamiento_(inform%C3%A1tica)&amp;action=edit&amp;redlink=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Herencia_(inform%C3%A1tica)" TargetMode="External"/><Relationship Id="rId2" Type="http://schemas.openxmlformats.org/officeDocument/2006/relationships/hyperlink" Target="http://es.wikipedia.org/wiki/Clase_(inform%C3%A1tica)" TargetMode="External"/><Relationship Id="rId1" Type="http://schemas.openxmlformats.org/officeDocument/2006/relationships/slideLayout" Target="../slideLayouts/slideLayout2.xml"/><Relationship Id="rId5" Type="http://schemas.openxmlformats.org/officeDocument/2006/relationships/hyperlink" Target="http://es.wikipedia.org/wiki/M%C3%A9todo_(programaci%C3%B3n_orientada_a_objetos)" TargetMode="External"/><Relationship Id="rId4" Type="http://schemas.openxmlformats.org/officeDocument/2006/relationships/hyperlink" Target="http://es.wikipedia.org/wiki/Objetos_(programaci%C3%B3n_orientada_a_objeto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Encapsulamiento_(programaci%C3%B3n_orientada_a_objetos)" TargetMode="External"/><Relationship Id="rId2" Type="http://schemas.openxmlformats.org/officeDocument/2006/relationships/hyperlink" Target="http://es.wikipedia.org/wiki/Abstracci%C3%B3n_(programaci%C3%B3n_orientada_a_objetos)" TargetMode="External"/><Relationship Id="rId1" Type="http://schemas.openxmlformats.org/officeDocument/2006/relationships/slideLayout" Target="../slideLayouts/slideLayout2.xml"/><Relationship Id="rId6" Type="http://schemas.openxmlformats.org/officeDocument/2006/relationships/hyperlink" Target="http://es.wikipedia.org/wiki/Principio_de_ocultaci%C3%B3n" TargetMode="External"/><Relationship Id="rId5" Type="http://schemas.openxmlformats.org/officeDocument/2006/relationships/hyperlink" Target="http://es.wikipedia.org/wiki/Modularidad_(programaci%C3%B3n_orientada_a_objetos)" TargetMode="External"/><Relationship Id="rId4" Type="http://schemas.openxmlformats.org/officeDocument/2006/relationships/hyperlink" Target="http://es.wikipedia.org/wiki/Dise%C3%B1o_estructurado"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ki/Rompecabezas" TargetMode="External"/><Relationship Id="rId2" Type="http://schemas.openxmlformats.org/officeDocument/2006/relationships/hyperlink" Target="http://es.wikipedia.org/wiki/Principio_de_ocultaci%C3%B3n" TargetMode="External"/><Relationship Id="rId1" Type="http://schemas.openxmlformats.org/officeDocument/2006/relationships/slideLayout" Target="../slideLayouts/slideLayout2.xml"/><Relationship Id="rId6" Type="http://schemas.openxmlformats.org/officeDocument/2006/relationships/hyperlink" Target="http://es.wikipedia.org/wiki/Herencia_(programaci%C3%B3n_orientada_a_objetos)" TargetMode="External"/><Relationship Id="rId5" Type="http://schemas.openxmlformats.org/officeDocument/2006/relationships/hyperlink" Target="http://es.wikipedia.org/wiki/Sobrecarga" TargetMode="External"/><Relationship Id="rId4" Type="http://schemas.openxmlformats.org/officeDocument/2006/relationships/hyperlink" Target="http://es.wikipedia.org/wiki/Polimorfismo_(programaci%C3%B3n_orientada_a_objeto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es.wikipedia.org/wiki/Clarion_(lenguaje_de_programaci%C3%B3n)" TargetMode="External"/><Relationship Id="rId13" Type="http://schemas.openxmlformats.org/officeDocument/2006/relationships/hyperlink" Target="http://es.wikipedia.org/wiki/Embarcadero_Delphi" TargetMode="External"/><Relationship Id="rId3" Type="http://schemas.openxmlformats.org/officeDocument/2006/relationships/hyperlink" Target="http://es.wikipedia.org/wiki/ActionScript" TargetMode="External"/><Relationship Id="rId7" Type="http://schemas.openxmlformats.org/officeDocument/2006/relationships/hyperlink" Target="http://es.wikipedia.org/wiki/C_Sharp" TargetMode="External"/><Relationship Id="rId12" Type="http://schemas.openxmlformats.org/officeDocument/2006/relationships/hyperlink" Target="http://es.wikipedia.org/wiki/Object_Pascal" TargetMode="External"/><Relationship Id="rId2" Type="http://schemas.openxmlformats.org/officeDocument/2006/relationships/hyperlink" Target="http://es.wikipedia.org/wiki/ABAP" TargetMode="External"/><Relationship Id="rId1" Type="http://schemas.openxmlformats.org/officeDocument/2006/relationships/slideLayout" Target="../slideLayouts/slideLayout2.xml"/><Relationship Id="rId6" Type="http://schemas.openxmlformats.org/officeDocument/2006/relationships/hyperlink" Target="http://es.wikipedia.org/wiki/C%2B%2B" TargetMode="External"/><Relationship Id="rId11" Type="http://schemas.openxmlformats.org/officeDocument/2006/relationships/hyperlink" Target="http://es.wikipedia.org/wiki/Lenguaje_de_programaci%C3%B3n_D" TargetMode="External"/><Relationship Id="rId5" Type="http://schemas.openxmlformats.org/officeDocument/2006/relationships/hyperlink" Target="http://es.wikipedia.org/wiki/Lenguaje_de_programaci%C3%B3n_Ada" TargetMode="External"/><Relationship Id="rId10" Type="http://schemas.openxmlformats.org/officeDocument/2006/relationships/hyperlink" Target="http://es.wikipedia.org/wiki/Programaci%C3%B3n_orientada_a_objetos#cite_note-1" TargetMode="External"/><Relationship Id="rId4" Type="http://schemas.openxmlformats.org/officeDocument/2006/relationships/hyperlink" Target="http://es.wikipedia.org/wiki/ActionScript_3" TargetMode="External"/><Relationship Id="rId9" Type="http://schemas.openxmlformats.org/officeDocument/2006/relationships/hyperlink" Target="http://es.wikipedia.org/wiki/Clipper_(lenguaje_de_programaci%C3%B3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elrincondelc.com/cursoc/cursoc10.html" TargetMode="External"/><Relationship Id="rId2" Type="http://schemas.openxmlformats.org/officeDocument/2006/relationships/hyperlink" Target="http://c.conclase.net/curso/index.php?cap=010#inicio" TargetMode="External"/><Relationship Id="rId1" Type="http://schemas.openxmlformats.org/officeDocument/2006/relationships/slideLayout" Target="../slideLayouts/slideLayout2.xml"/><Relationship Id="rId4" Type="http://schemas.openxmlformats.org/officeDocument/2006/relationships/hyperlink" Target="http://www.modelo.edu.mx/univ/virtech/prograc/carray.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1"/>
          </p:nvPr>
        </p:nvSpPr>
        <p:spPr>
          <a:xfrm>
            <a:off x="381000" y="332656"/>
            <a:ext cx="8458200" cy="2952328"/>
          </a:xfrm>
        </p:spPr>
        <p:txBody>
          <a:bodyPr>
            <a:normAutofit fontScale="77500" lnSpcReduction="20000"/>
          </a:bodyPr>
          <a:lstStyle/>
          <a:p>
            <a:pPr algn="l"/>
            <a:r>
              <a:rPr lang="es-PE" sz="7200" b="1" dirty="0" smtClean="0"/>
              <a:t>  </a:t>
            </a:r>
            <a:r>
              <a:rPr lang="es-PE" sz="4000" b="1" dirty="0" smtClean="0"/>
              <a:t>TEMA </a:t>
            </a:r>
            <a:r>
              <a:rPr lang="es-PE" sz="4000" b="1" dirty="0" smtClean="0"/>
              <a:t>7:</a:t>
            </a:r>
            <a:endParaRPr lang="es-PE" sz="4000" b="1" dirty="0" smtClean="0"/>
          </a:p>
          <a:p>
            <a:pPr algn="l"/>
            <a:endParaRPr lang="es-PE" sz="4000" b="1" dirty="0"/>
          </a:p>
          <a:p>
            <a:pPr algn="ctr"/>
            <a:r>
              <a:rPr lang="es-ES" sz="7200" b="1" dirty="0" smtClean="0"/>
              <a:t>Programación </a:t>
            </a:r>
            <a:r>
              <a:rPr lang="es-ES" sz="7200" b="1" dirty="0"/>
              <a:t>orientada a </a:t>
            </a:r>
            <a:r>
              <a:rPr lang="es-ES" sz="7200" b="1" dirty="0" smtClean="0"/>
              <a:t>objetos (OPP)</a:t>
            </a:r>
            <a:endParaRPr lang="es-PE" sz="7100" b="1" dirty="0" smtClean="0"/>
          </a:p>
          <a:p>
            <a:pPr algn="l"/>
            <a:endParaRPr lang="es-PE" sz="4000" b="1" dirty="0"/>
          </a:p>
        </p:txBody>
      </p:sp>
      <p:sp>
        <p:nvSpPr>
          <p:cNvPr id="4" name="3 Título"/>
          <p:cNvSpPr>
            <a:spLocks noGrp="1"/>
          </p:cNvSpPr>
          <p:nvPr>
            <p:ph type="title"/>
          </p:nvPr>
        </p:nvSpPr>
        <p:spPr>
          <a:xfrm>
            <a:off x="722313" y="4581128"/>
            <a:ext cx="7772400" cy="1187847"/>
          </a:xfrm>
        </p:spPr>
        <p:txBody>
          <a:bodyPr>
            <a:normAutofit/>
          </a:bodyPr>
          <a:lstStyle/>
          <a:p>
            <a:pPr algn="ctr"/>
            <a:r>
              <a:rPr lang="es-PE" dirty="0" err="1" smtClean="0"/>
              <a:t>SEptima</a:t>
            </a:r>
            <a:r>
              <a:rPr lang="es-PE" dirty="0" smtClean="0"/>
              <a:t> </a:t>
            </a:r>
            <a:r>
              <a:rPr lang="es-PE" dirty="0" smtClean="0"/>
              <a:t>UNIDAD</a:t>
            </a:r>
            <a:endParaRPr lang="es-PE" dirty="0"/>
          </a:p>
        </p:txBody>
      </p:sp>
    </p:spTree>
    <p:extLst>
      <p:ext uri="{BB962C8B-B14F-4D97-AF65-F5344CB8AC3E}">
        <p14:creationId xmlns:p14="http://schemas.microsoft.com/office/powerpoint/2010/main" val="87851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smtClean="0"/>
              <a:t/>
            </a:r>
            <a:br>
              <a:rPr lang="es-PE" dirty="0" smtClean="0"/>
            </a:br>
            <a:r>
              <a:rPr lang="es-ES" b="1" dirty="0"/>
              <a:t>Origen</a:t>
            </a:r>
            <a:endParaRPr lang="es-PE" dirty="0"/>
          </a:p>
        </p:txBody>
      </p:sp>
      <p:sp>
        <p:nvSpPr>
          <p:cNvPr id="3" name="2 Marcador de contenido"/>
          <p:cNvSpPr>
            <a:spLocks noGrp="1"/>
          </p:cNvSpPr>
          <p:nvPr>
            <p:ph idx="1"/>
          </p:nvPr>
        </p:nvSpPr>
        <p:spPr/>
        <p:txBody>
          <a:bodyPr>
            <a:normAutofit fontScale="55000" lnSpcReduction="20000"/>
          </a:bodyPr>
          <a:lstStyle/>
          <a:p>
            <a:pPr algn="just"/>
            <a:r>
              <a:rPr lang="es-ES" dirty="0"/>
              <a:t>Los conceptos de la programación orientada a objetos tienen origen en </a:t>
            </a:r>
            <a:r>
              <a:rPr lang="es-ES" dirty="0">
                <a:hlinkClick r:id="rId2" tooltip="Simula"/>
              </a:rPr>
              <a:t>Simula 67</a:t>
            </a:r>
            <a:r>
              <a:rPr lang="es-ES" dirty="0"/>
              <a:t>, un lenguaje diseñado para hacer simulaciones, creado por </a:t>
            </a:r>
            <a:r>
              <a:rPr lang="es-ES" dirty="0">
                <a:hlinkClick r:id="rId3" tooltip="Ole-Johan Dahl"/>
              </a:rPr>
              <a:t>Ole-Johan </a:t>
            </a:r>
            <a:r>
              <a:rPr lang="es-ES" dirty="0" err="1">
                <a:hlinkClick r:id="rId3" tooltip="Ole-Johan Dahl"/>
              </a:rPr>
              <a:t>Dahl</a:t>
            </a:r>
            <a:r>
              <a:rPr lang="es-ES" dirty="0"/>
              <a:t> y </a:t>
            </a:r>
            <a:r>
              <a:rPr lang="es-ES" dirty="0">
                <a:hlinkClick r:id="rId4" tooltip="Kristen Nygaard"/>
              </a:rPr>
              <a:t>Kristen </a:t>
            </a:r>
            <a:r>
              <a:rPr lang="es-ES" dirty="0" err="1">
                <a:hlinkClick r:id="rId4" tooltip="Kristen Nygaard"/>
              </a:rPr>
              <a:t>Nygaard</a:t>
            </a:r>
            <a:r>
              <a:rPr lang="es-ES" dirty="0"/>
              <a:t>, del Centro de Cómputo Noruego en </a:t>
            </a:r>
            <a:r>
              <a:rPr lang="es-ES" dirty="0">
                <a:hlinkClick r:id="rId5" tooltip="Oslo"/>
              </a:rPr>
              <a:t>Oslo</a:t>
            </a:r>
            <a:r>
              <a:rPr lang="es-ES" dirty="0"/>
              <a:t>. En este centro se trabajaba en simulaciones de naves, que fueron confundidas por la explosión combinatoria de cómo las diversas cualidades de diferentes naves podían afectar unas a las otras. La idea surgió al agrupar los diversos tipos de naves en diversas clases de objetos, siendo responsable cada clase de objetos de definir sus </a:t>
            </a:r>
            <a:r>
              <a:rPr lang="es-ES" i="1" dirty="0"/>
              <a:t>propios</a:t>
            </a:r>
            <a:r>
              <a:rPr lang="es-ES" dirty="0"/>
              <a:t> datos y comportamientos. Fueron refinados más tarde en </a:t>
            </a:r>
            <a:r>
              <a:rPr lang="es-ES" dirty="0" err="1">
                <a:hlinkClick r:id="rId6" tooltip="Smalltalk"/>
              </a:rPr>
              <a:t>Smalltalk</a:t>
            </a:r>
            <a:r>
              <a:rPr lang="es-ES" dirty="0"/>
              <a:t>, desarrollado en Simula en </a:t>
            </a:r>
            <a:r>
              <a:rPr lang="es-ES" dirty="0">
                <a:hlinkClick r:id="rId7" tooltip="Xerox PARC"/>
              </a:rPr>
              <a:t>Xerox PARC</a:t>
            </a:r>
            <a:r>
              <a:rPr lang="es-ES" dirty="0"/>
              <a:t> (cuya primera versión fue escrita sobre </a:t>
            </a:r>
            <a:r>
              <a:rPr lang="es-ES" dirty="0">
                <a:hlinkClick r:id="rId8" tooltip="Basic"/>
              </a:rPr>
              <a:t>Basic</a:t>
            </a:r>
            <a:r>
              <a:rPr lang="es-ES" dirty="0"/>
              <a:t>) pero diseñado para ser un sistema completamente dinámico en el cual los objetos se podrían crear y modificar "sobre la marcha" (en tiempo de ejecución) en lugar de tener un sistema basado en programas estáticos.</a:t>
            </a:r>
          </a:p>
          <a:p>
            <a:pPr algn="just"/>
            <a:r>
              <a:rPr lang="es-ES" dirty="0"/>
              <a:t>La programación orientada a objetos se fue convirtiendo en el estilo de programación dominante a mediados de los años ochenta, en gran parte debido a la influencia de </a:t>
            </a:r>
            <a:r>
              <a:rPr lang="es-ES" dirty="0">
                <a:hlinkClick r:id="rId9" tooltip="C++"/>
              </a:rPr>
              <a:t>C++</a:t>
            </a:r>
            <a:r>
              <a:rPr lang="es-ES" dirty="0"/>
              <a:t>, una extensión del </a:t>
            </a:r>
            <a:r>
              <a:rPr lang="es-ES" dirty="0">
                <a:hlinkClick r:id="rId10" tooltip="Lenguaje de programación C"/>
              </a:rPr>
              <a:t>lenguaje de programación C</a:t>
            </a:r>
            <a:r>
              <a:rPr lang="es-ES" dirty="0"/>
              <a:t>. Su dominación fue consolidada gracias al auge de las </a:t>
            </a:r>
            <a:r>
              <a:rPr lang="es-ES" dirty="0">
                <a:hlinkClick r:id="rId11" tooltip="Interfaz gráfica de usuario"/>
              </a:rPr>
              <a:t>Interfaces gráficas de usuario</a:t>
            </a:r>
            <a:r>
              <a:rPr lang="es-ES" dirty="0"/>
              <a:t>, para las cuales la programación orientada a objetos está particularmente bien adaptada. En este caso, se habla también de </a:t>
            </a:r>
            <a:r>
              <a:rPr lang="es-ES" dirty="0">
                <a:hlinkClick r:id="rId12" tooltip="Programación dirigida por eventos"/>
              </a:rPr>
              <a:t>programación dirigida por eventos</a:t>
            </a:r>
            <a:endParaRPr lang="es-ES" dirty="0"/>
          </a:p>
          <a:p>
            <a:endParaRPr lang="es-PE" dirty="0"/>
          </a:p>
        </p:txBody>
      </p:sp>
    </p:spTree>
    <p:extLst>
      <p:ext uri="{BB962C8B-B14F-4D97-AF65-F5344CB8AC3E}">
        <p14:creationId xmlns:p14="http://schemas.microsoft.com/office/powerpoint/2010/main" val="2096181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Programación orientada a objetos</a:t>
            </a:r>
            <a:endParaRPr lang="es-PE" dirty="0"/>
          </a:p>
        </p:txBody>
      </p:sp>
      <p:sp>
        <p:nvSpPr>
          <p:cNvPr id="3" name="2 Marcador de contenido"/>
          <p:cNvSpPr>
            <a:spLocks noGrp="1"/>
          </p:cNvSpPr>
          <p:nvPr>
            <p:ph idx="1"/>
          </p:nvPr>
        </p:nvSpPr>
        <p:spPr/>
        <p:txBody>
          <a:bodyPr>
            <a:normAutofit/>
          </a:bodyPr>
          <a:lstStyle/>
          <a:p>
            <a:pPr algn="just"/>
            <a:r>
              <a:rPr lang="es-ES" sz="2400" dirty="0"/>
              <a:t>La </a:t>
            </a:r>
            <a:r>
              <a:rPr lang="es-ES" sz="2400" b="1" dirty="0"/>
              <a:t>programación orientada a objetos</a:t>
            </a:r>
            <a:r>
              <a:rPr lang="es-ES" sz="2400" dirty="0"/>
              <a:t> o </a:t>
            </a:r>
            <a:r>
              <a:rPr lang="es-ES" sz="2400" b="1" dirty="0"/>
              <a:t>POO</a:t>
            </a:r>
            <a:r>
              <a:rPr lang="es-ES" sz="2400" dirty="0"/>
              <a:t> (</a:t>
            </a:r>
            <a:r>
              <a:rPr lang="es-ES" sz="2400" b="1" dirty="0"/>
              <a:t>OOP</a:t>
            </a:r>
            <a:r>
              <a:rPr lang="es-ES" sz="2400" dirty="0"/>
              <a:t> según sus siglas en inglés) es un </a:t>
            </a:r>
            <a:r>
              <a:rPr lang="es-ES" sz="2400" dirty="0">
                <a:hlinkClick r:id="rId2" tooltip="Paradigma de programación"/>
              </a:rPr>
              <a:t>paradigma de programación</a:t>
            </a:r>
            <a:r>
              <a:rPr lang="es-ES" sz="2400" dirty="0"/>
              <a:t> que usa los </a:t>
            </a:r>
            <a:r>
              <a:rPr lang="es-ES" sz="2400" dirty="0">
                <a:hlinkClick r:id="rId3" tooltip="Objetos (programación orientada a objetos)"/>
              </a:rPr>
              <a:t>objetos</a:t>
            </a:r>
            <a:r>
              <a:rPr lang="es-ES" sz="2400" dirty="0"/>
              <a:t> en sus interacciones, para diseñar aplicaciones y programas </a:t>
            </a:r>
            <a:r>
              <a:rPr lang="es-ES" sz="2400" dirty="0">
                <a:hlinkClick r:id="rId4" tooltip="Informática"/>
              </a:rPr>
              <a:t>informáticos</a:t>
            </a:r>
            <a:r>
              <a:rPr lang="es-ES" sz="2400" dirty="0"/>
              <a:t>. Está basado en varias técnicas, incluyendo </a:t>
            </a:r>
            <a:r>
              <a:rPr lang="es-ES" sz="2400" dirty="0">
                <a:hlinkClick r:id="rId5" tooltip="Herencia (informática)"/>
              </a:rPr>
              <a:t>herencia</a:t>
            </a:r>
            <a:r>
              <a:rPr lang="es-ES" sz="2400" dirty="0"/>
              <a:t>, </a:t>
            </a:r>
            <a:r>
              <a:rPr lang="es-ES" sz="2400" dirty="0">
                <a:hlinkClick r:id="rId6" tooltip="Cohesión (informática) (aún no redactado)"/>
              </a:rPr>
              <a:t>cohesión</a:t>
            </a:r>
            <a:r>
              <a:rPr lang="es-ES" sz="2400" dirty="0"/>
              <a:t>, </a:t>
            </a:r>
            <a:r>
              <a:rPr lang="es-ES" sz="2400" dirty="0">
                <a:hlinkClick r:id="rId7" tooltip="Abstracción (informática)"/>
              </a:rPr>
              <a:t>abstracción</a:t>
            </a:r>
            <a:r>
              <a:rPr lang="es-ES" sz="2400" dirty="0"/>
              <a:t>, </a:t>
            </a:r>
            <a:r>
              <a:rPr lang="es-ES" sz="2400" dirty="0">
                <a:hlinkClick r:id="rId8" tooltip="Polimorfismo (informática)"/>
              </a:rPr>
              <a:t>polimorfismo</a:t>
            </a:r>
            <a:r>
              <a:rPr lang="es-ES" sz="2400" dirty="0"/>
              <a:t>, </a:t>
            </a:r>
            <a:r>
              <a:rPr lang="es-ES" sz="2400" dirty="0">
                <a:hlinkClick r:id="rId9" tooltip="Acoplamiento (informática) (aún no redactado)"/>
              </a:rPr>
              <a:t>acoplamiento</a:t>
            </a:r>
            <a:r>
              <a:rPr lang="es-ES" sz="2400" dirty="0"/>
              <a:t> y </a:t>
            </a:r>
            <a:r>
              <a:rPr lang="es-ES" sz="2400" dirty="0">
                <a:hlinkClick r:id="rId10" tooltip="Encapsulamiento (informática)"/>
              </a:rPr>
              <a:t>encapsulamiento</a:t>
            </a:r>
            <a:r>
              <a:rPr lang="es-ES" sz="2400" dirty="0"/>
              <a:t>. Su uso se popularizó a principios de la década de los años 1990. En la actualidad, existe variedad de lenguajes de programación que soportan la orientación a objetos.</a:t>
            </a:r>
          </a:p>
          <a:p>
            <a:endParaRPr lang="es-PE" dirty="0"/>
          </a:p>
        </p:txBody>
      </p:sp>
    </p:spTree>
    <p:extLst>
      <p:ext uri="{BB962C8B-B14F-4D97-AF65-F5344CB8AC3E}">
        <p14:creationId xmlns:p14="http://schemas.microsoft.com/office/powerpoint/2010/main" val="2532248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Conceptos fundamentales</a:t>
            </a:r>
            <a:endParaRPr lang="es-PE" dirty="0"/>
          </a:p>
        </p:txBody>
      </p:sp>
      <p:sp>
        <p:nvSpPr>
          <p:cNvPr id="3" name="2 Marcador de contenido"/>
          <p:cNvSpPr>
            <a:spLocks noGrp="1"/>
          </p:cNvSpPr>
          <p:nvPr>
            <p:ph idx="1"/>
          </p:nvPr>
        </p:nvSpPr>
        <p:spPr>
          <a:xfrm>
            <a:off x="304800" y="1554162"/>
            <a:ext cx="8686800" cy="4611142"/>
          </a:xfrm>
        </p:spPr>
        <p:txBody>
          <a:bodyPr>
            <a:normAutofit fontScale="40000" lnSpcReduction="20000"/>
          </a:bodyPr>
          <a:lstStyle/>
          <a:p>
            <a:r>
              <a:rPr lang="es-ES" sz="4000" dirty="0"/>
              <a:t>La programación orientada a objetos es una forma de programar que trata de encontrar una solución a estos problemas. Introduce nuevos conceptos, que superan y amplían conceptos antiguos ya conocidos. Entre </a:t>
            </a:r>
            <a:r>
              <a:rPr lang="es-ES" sz="4000" dirty="0" smtClean="0"/>
              <a:t>ellos </a:t>
            </a:r>
            <a:r>
              <a:rPr lang="es-ES" sz="4000" dirty="0"/>
              <a:t>destacan los siguientes</a:t>
            </a:r>
            <a:r>
              <a:rPr lang="es-ES" sz="4000" dirty="0" smtClean="0"/>
              <a:t>:</a:t>
            </a:r>
          </a:p>
          <a:p>
            <a:pPr marL="0" indent="0">
              <a:buNone/>
            </a:pPr>
            <a:r>
              <a:rPr lang="es-ES" dirty="0" smtClean="0">
                <a:hlinkClick r:id="rId2" tooltip="Clase (informática)"/>
              </a:rPr>
              <a:t>Clase</a:t>
            </a:r>
            <a:endParaRPr lang="es-ES" dirty="0" smtClean="0"/>
          </a:p>
          <a:p>
            <a:pPr marL="0" indent="0">
              <a:buNone/>
            </a:pPr>
            <a:r>
              <a:rPr lang="es-ES" dirty="0" smtClean="0"/>
              <a:t>Definiciones </a:t>
            </a:r>
            <a:r>
              <a:rPr lang="es-ES" dirty="0"/>
              <a:t>de las propiedades y comportamiento de un tipo de objeto concreto. La instanciación es la lectura de estas definiciones y la creación de un objeto a partir de ellas</a:t>
            </a:r>
            <a:r>
              <a:rPr lang="es-ES" dirty="0" smtClean="0"/>
              <a:t>.</a:t>
            </a:r>
          </a:p>
          <a:p>
            <a:pPr marL="0" indent="0">
              <a:buNone/>
            </a:pPr>
            <a:r>
              <a:rPr lang="es-ES" dirty="0" smtClean="0">
                <a:hlinkClick r:id="rId3" tooltip="Herencia (informática)"/>
              </a:rPr>
              <a:t>Herencia</a:t>
            </a:r>
            <a:endParaRPr lang="es-ES" dirty="0" smtClean="0"/>
          </a:p>
          <a:p>
            <a:pPr marL="0" indent="0">
              <a:buNone/>
            </a:pPr>
            <a:r>
              <a:rPr lang="es-ES" dirty="0" smtClean="0"/>
              <a:t>(Por </a:t>
            </a:r>
            <a:r>
              <a:rPr lang="es-ES" dirty="0"/>
              <a:t>ejemplo, herencia de la clase C a la clase D) es la facilidad mediante la cual la clase D hereda en ella cada uno de los atributos y operaciones de C, como si esos atributos y operaciones hubiesen sido definidos por la misma D. Por lo tanto, puede usar los mismos métodos y variables públicas declaradas en C. Los componentes registrados como "privados" (private) también se heredan, pero como no pertenecen a la clase, se mantienen escondidos al programador y sólo pueden ser accedidos a través de otros métodos públicos. Esto es así para mantener hegemónico el ideal de POO</a:t>
            </a:r>
            <a:r>
              <a:rPr lang="es-ES" dirty="0" smtClean="0"/>
              <a:t>.</a:t>
            </a:r>
          </a:p>
          <a:p>
            <a:pPr marL="0" indent="0">
              <a:buNone/>
            </a:pPr>
            <a:r>
              <a:rPr lang="es-ES" dirty="0" smtClean="0">
                <a:hlinkClick r:id="rId4" tooltip="Objetos (programación orientada a objetos)"/>
              </a:rPr>
              <a:t>Objeto</a:t>
            </a:r>
            <a:endParaRPr lang="es-ES" dirty="0" smtClean="0"/>
          </a:p>
          <a:p>
            <a:pPr marL="0" indent="0">
              <a:buNone/>
            </a:pPr>
            <a:r>
              <a:rPr lang="es-ES" dirty="0" smtClean="0"/>
              <a:t>Instancia </a:t>
            </a:r>
            <a:r>
              <a:rPr lang="es-ES" dirty="0"/>
              <a:t>de una clase. Entidad provista de un conjunto de propiedades o atributos (datos) y de comportamiento o funcionalidad (métodos), los mismos que consecuentemente reaccionan a eventos. Se corresponden con los objetos reales del mundo que nos rodea, o con objetos internos del sistema (del </a:t>
            </a:r>
            <a:r>
              <a:rPr lang="es-ES" dirty="0" smtClean="0"/>
              <a:t>programa</a:t>
            </a:r>
            <a:r>
              <a:rPr lang="es-ES" dirty="0"/>
              <a:t>). Es una instancia a una clase</a:t>
            </a:r>
            <a:r>
              <a:rPr lang="es-ES" dirty="0" smtClean="0"/>
              <a:t>.</a:t>
            </a:r>
          </a:p>
          <a:p>
            <a:pPr marL="0" indent="0">
              <a:buNone/>
            </a:pPr>
            <a:r>
              <a:rPr lang="es-ES" dirty="0" smtClean="0">
                <a:hlinkClick r:id="rId5" tooltip="Método (programación orientada a objetos)"/>
              </a:rPr>
              <a:t>Método</a:t>
            </a:r>
            <a:endParaRPr lang="es-ES" dirty="0" smtClean="0"/>
          </a:p>
          <a:p>
            <a:pPr marL="0" indent="0">
              <a:buNone/>
            </a:pPr>
            <a:r>
              <a:rPr lang="es-ES" dirty="0" smtClean="0"/>
              <a:t>Algoritmo </a:t>
            </a:r>
            <a:r>
              <a:rPr lang="es-ES" dirty="0"/>
              <a:t>asociado a un objeto (o a una clase de objetos), cuya ejecución se desencadena tras la recepción de un "mensaje". Desde el punto de vista del comportamiento, es lo que el objeto puede hacer. Un método puede producir un cambio en las propiedades del objeto, o la generación de un "evento" con un nuevo mensaje para otro objeto del sistema.</a:t>
            </a:r>
            <a:endParaRPr lang="es-PE" dirty="0"/>
          </a:p>
        </p:txBody>
      </p:sp>
    </p:spTree>
    <p:extLst>
      <p:ext uri="{BB962C8B-B14F-4D97-AF65-F5344CB8AC3E}">
        <p14:creationId xmlns:p14="http://schemas.microsoft.com/office/powerpoint/2010/main" val="2195853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60648"/>
            <a:ext cx="8686800" cy="720080"/>
          </a:xfrm>
        </p:spPr>
        <p:txBody>
          <a:bodyPr/>
          <a:lstStyle/>
          <a:p>
            <a:r>
              <a:rPr lang="es-ES" b="1" dirty="0"/>
              <a:t>Características de la </a:t>
            </a:r>
            <a:r>
              <a:rPr lang="es-ES" b="1" dirty="0" smtClean="0"/>
              <a:t>POO</a:t>
            </a:r>
            <a:endParaRPr lang="es-PE" dirty="0"/>
          </a:p>
        </p:txBody>
      </p:sp>
      <p:sp>
        <p:nvSpPr>
          <p:cNvPr id="3" name="2 Marcador de contenido"/>
          <p:cNvSpPr>
            <a:spLocks noGrp="1"/>
          </p:cNvSpPr>
          <p:nvPr>
            <p:ph idx="1"/>
          </p:nvPr>
        </p:nvSpPr>
        <p:spPr>
          <a:xfrm>
            <a:off x="304800" y="1124744"/>
            <a:ext cx="8686800" cy="5544616"/>
          </a:xfrm>
        </p:spPr>
        <p:txBody>
          <a:bodyPr>
            <a:normAutofit fontScale="25000" lnSpcReduction="20000"/>
          </a:bodyPr>
          <a:lstStyle/>
          <a:p>
            <a:r>
              <a:rPr lang="es-ES" sz="6400" dirty="0"/>
              <a:t>Existe un acuerdo acerca de qué características contempla la "orientación a objetos". Las características siguientes son las más importantes</a:t>
            </a:r>
            <a:r>
              <a:rPr lang="es-ES" sz="6400" dirty="0" smtClean="0"/>
              <a:t>:</a:t>
            </a:r>
          </a:p>
          <a:p>
            <a:pPr marL="0" indent="0">
              <a:buNone/>
            </a:pPr>
            <a:r>
              <a:rPr lang="es-ES" sz="6400" dirty="0" smtClean="0">
                <a:hlinkClick r:id="rId2" tooltip="Abstracción (programación orientada a objetos)"/>
              </a:rPr>
              <a:t>Abstracción</a:t>
            </a:r>
            <a:endParaRPr lang="es-ES" sz="6400" dirty="0" smtClean="0"/>
          </a:p>
          <a:p>
            <a:pPr marL="0" indent="0">
              <a:buNone/>
            </a:pPr>
            <a:r>
              <a:rPr lang="es-ES" sz="6400" dirty="0" smtClean="0"/>
              <a:t>Denota </a:t>
            </a:r>
            <a:r>
              <a:rPr lang="es-ES" sz="6400" dirty="0"/>
              <a:t>las características esenciales de un objeto, donde se capturan sus comportamientos. Cada objeto en el sistema sirve como modelo de un "agente" abstracto que puede realizar trabajo, informar y cambiar su estado, y "comunicarse" con otros objetos en el sistema sin revelar </a:t>
            </a:r>
            <a:r>
              <a:rPr lang="es-ES" sz="6400" i="1" dirty="0"/>
              <a:t>cómo</a:t>
            </a:r>
            <a:r>
              <a:rPr lang="es-ES" sz="6400" dirty="0"/>
              <a:t> se implementan estas características. Los procesos, las funciones o los métodos pueden también ser abstraídos, y, cuando lo están, una variedad de técnicas son requeridas para ampliar una abstracción. </a:t>
            </a:r>
            <a:endParaRPr lang="es-ES" sz="6400" dirty="0" smtClean="0"/>
          </a:p>
          <a:p>
            <a:pPr marL="0" indent="0">
              <a:buNone/>
            </a:pPr>
            <a:r>
              <a:rPr lang="es-ES" sz="6400" dirty="0" smtClean="0">
                <a:hlinkClick r:id="rId3" tooltip="Encapsulamiento (programación orientada a objetos)"/>
              </a:rPr>
              <a:t>Encapsulamiento</a:t>
            </a:r>
            <a:endParaRPr lang="es-ES" sz="6400" dirty="0" smtClean="0"/>
          </a:p>
          <a:p>
            <a:pPr marL="0" indent="0">
              <a:buNone/>
            </a:pPr>
            <a:r>
              <a:rPr lang="es-ES" sz="6400" dirty="0" smtClean="0"/>
              <a:t> Significa </a:t>
            </a:r>
            <a:r>
              <a:rPr lang="es-ES" sz="6400" dirty="0"/>
              <a:t>reunir todos los elementos que pueden considerarse pertenecientes a una misma entidad, al mismo nivel de abstracción. Esto permite aumentar la </a:t>
            </a:r>
            <a:r>
              <a:rPr lang="es-ES" sz="6400" dirty="0">
                <a:hlinkClick r:id="rId4" tooltip="Diseño estructurado"/>
              </a:rPr>
              <a:t>cohesión</a:t>
            </a:r>
            <a:r>
              <a:rPr lang="es-ES" sz="6400" dirty="0"/>
              <a:t> de los componentes del sistema. Algunos autores confunden este concepto con el principio de ocultación, principalmente porque se suelen emplear conjuntamente</a:t>
            </a:r>
            <a:r>
              <a:rPr lang="es-ES" sz="6400" dirty="0" smtClean="0"/>
              <a:t>.</a:t>
            </a:r>
          </a:p>
          <a:p>
            <a:pPr marL="0" indent="0">
              <a:buNone/>
            </a:pPr>
            <a:r>
              <a:rPr lang="es-ES" sz="6400" dirty="0" smtClean="0">
                <a:hlinkClick r:id="rId5" tooltip="Modularidad (programación orientada a objetos)"/>
              </a:rPr>
              <a:t>Modularidad</a:t>
            </a:r>
            <a:r>
              <a:rPr lang="es-ES" sz="6400" dirty="0" smtClean="0"/>
              <a:t> Se </a:t>
            </a:r>
            <a:r>
              <a:rPr lang="es-ES" sz="6400" dirty="0"/>
              <a:t>denomina modularidad a la propiedad que permite subdividir una aplicación en partes más pequeñas (llamadas módulos), cada una de las cuales debe ser tan independiente como sea posible de la aplicación en sí y de las restantes partes. Estos módulos se pueden compilar por separado, pero tienen conexiones con otros módulos. Al igual que la encapsulación, los lenguajes soportan la modularidad de diversas formas</a:t>
            </a:r>
            <a:r>
              <a:rPr lang="es-ES" sz="6400" dirty="0" smtClean="0"/>
              <a:t>.</a:t>
            </a:r>
          </a:p>
          <a:p>
            <a:pPr marL="0" indent="0">
              <a:buNone/>
            </a:pPr>
            <a:r>
              <a:rPr lang="es-ES" sz="6400" dirty="0" smtClean="0">
                <a:hlinkClick r:id="rId6" tooltip="Principio de ocultación"/>
              </a:rPr>
              <a:t>Principio </a:t>
            </a:r>
            <a:r>
              <a:rPr lang="es-ES" sz="6400" dirty="0">
                <a:hlinkClick r:id="rId6" tooltip="Principio de ocultación"/>
              </a:rPr>
              <a:t>de </a:t>
            </a:r>
            <a:r>
              <a:rPr lang="es-ES" sz="6400" dirty="0" smtClean="0">
                <a:hlinkClick r:id="rId6" tooltip="Principio de ocultación"/>
              </a:rPr>
              <a:t>ocultación</a:t>
            </a:r>
            <a:r>
              <a:rPr lang="es-ES" sz="6400" dirty="0" smtClean="0"/>
              <a:t> </a:t>
            </a:r>
          </a:p>
          <a:p>
            <a:pPr marL="0" indent="0">
              <a:buNone/>
            </a:pPr>
            <a:r>
              <a:rPr lang="es-ES" sz="6400" dirty="0" smtClean="0"/>
              <a:t>Cada </a:t>
            </a:r>
            <a:r>
              <a:rPr lang="es-ES" sz="6400" dirty="0"/>
              <a:t>objeto está aislado del exterior, es un módulo natural, y cada tipo de objeto expone una </a:t>
            </a:r>
            <a:r>
              <a:rPr lang="es-ES" sz="6400" i="1" dirty="0"/>
              <a:t>interfaz</a:t>
            </a:r>
            <a:r>
              <a:rPr lang="es-ES" sz="6400" dirty="0"/>
              <a:t> a otros objetos que especifica cómo pueden interactuar con los objetos de la clase. El aislamiento protege a las propiedades de un objeto contra su modificación por quien no tenga derecho a acceder a ellas; solamente los propios métodos internos del objeto pueden acceder a su estado. Esto asegura que otros objetos no puedan cambiar el estado interno de un objeto de manera inesperada, eliminando efectos secundarios e interacciones </a:t>
            </a:r>
            <a:r>
              <a:rPr lang="es-ES" sz="6400" dirty="0" smtClean="0"/>
              <a:t>inesperadas-</a:t>
            </a:r>
            <a:endParaRPr lang="es-PE" dirty="0"/>
          </a:p>
        </p:txBody>
      </p:sp>
    </p:spTree>
    <p:extLst>
      <p:ext uri="{BB962C8B-B14F-4D97-AF65-F5344CB8AC3E}">
        <p14:creationId xmlns:p14="http://schemas.microsoft.com/office/powerpoint/2010/main" val="133422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05680" y="116632"/>
            <a:ext cx="8686800" cy="5760640"/>
          </a:xfrm>
        </p:spPr>
        <p:txBody>
          <a:bodyPr>
            <a:noAutofit/>
          </a:bodyPr>
          <a:lstStyle/>
          <a:p>
            <a:pPr marL="0" indent="0" algn="just">
              <a:buNone/>
            </a:pPr>
            <a:r>
              <a:rPr lang="es-ES" sz="1600" dirty="0">
                <a:hlinkClick r:id="rId2" tooltip="Principio de ocultación"/>
              </a:rPr>
              <a:t>Principio de ocultación</a:t>
            </a:r>
            <a:r>
              <a:rPr lang="es-ES" sz="1600" dirty="0"/>
              <a:t> </a:t>
            </a:r>
          </a:p>
          <a:p>
            <a:pPr marL="0" indent="0" algn="just">
              <a:buNone/>
            </a:pPr>
            <a:r>
              <a:rPr lang="es-ES" sz="1600" dirty="0"/>
              <a:t>Cada objeto está aislado del exterior, es un módulo natural, y cada tipo de objeto expone una </a:t>
            </a:r>
            <a:r>
              <a:rPr lang="es-ES" sz="1600" i="1" dirty="0"/>
              <a:t>interfaz</a:t>
            </a:r>
            <a:r>
              <a:rPr lang="es-ES" sz="1600" dirty="0"/>
              <a:t> a otros objetos que especifica cómo pueden interactuar con los objetos de la clase. El aislamiento protege a las propiedades de un objeto contra su modificación por quien no tenga derecho a acceder a ellas; solamente los propios métodos internos del objeto pueden acceder a su estado. Esto asegura que otros objetos no puedan cambiar el estado interno de un objeto de manera inesperada, eliminando efectos secundarios e interacciones inesperadas. Algunos lenguajes relajan esto, permitiendo un acceso directo a los datos internos del objeto de una manera controlada y limitando el grado de abstracción. La aplicación entera se reduce a un agregado o </a:t>
            </a:r>
            <a:r>
              <a:rPr lang="es-ES" sz="1600" dirty="0">
                <a:hlinkClick r:id="rId3" tooltip="Rompecabezas"/>
              </a:rPr>
              <a:t>rompecabezas</a:t>
            </a:r>
            <a:r>
              <a:rPr lang="es-ES" sz="1600" dirty="0"/>
              <a:t> de objetos</a:t>
            </a:r>
            <a:r>
              <a:rPr lang="es-ES" sz="1600" dirty="0" smtClean="0"/>
              <a:t>.</a:t>
            </a:r>
          </a:p>
          <a:p>
            <a:pPr marL="0" indent="0" algn="just">
              <a:buNone/>
            </a:pPr>
            <a:r>
              <a:rPr lang="es-ES" sz="1600" dirty="0" smtClean="0">
                <a:hlinkClick r:id="rId4" tooltip="Polimorfismo (programación orientada a objetos)"/>
              </a:rPr>
              <a:t>Polimorfismo</a:t>
            </a:r>
            <a:endParaRPr lang="es-ES" sz="1600" dirty="0" smtClean="0"/>
          </a:p>
          <a:p>
            <a:pPr marL="0" indent="0" algn="just">
              <a:buNone/>
            </a:pPr>
            <a:r>
              <a:rPr lang="es-ES" sz="1600" dirty="0" smtClean="0"/>
              <a:t>Comportamientos </a:t>
            </a:r>
            <a:r>
              <a:rPr lang="es-ES" sz="1600" dirty="0"/>
              <a:t>diferentes, asociados a objetos distintos, pueden compartir el mismo nombre; al llamarlos por ese nombre se utilizará el comportamiento correspondiente al objeto que se esté usando. O, dicho de otro modo, las referencias y las colecciones de objetos pueden contener objetos de diferentes tipos, y la invocación de un comportamiento en una referencia producirá el comportamiento correcto para el tipo real del objeto referenciado. Cuando esto ocurre en "tiempo de ejecución", esta última característica se llama </a:t>
            </a:r>
            <a:r>
              <a:rPr lang="es-ES" sz="1600" i="1" dirty="0"/>
              <a:t>asignación tardía</a:t>
            </a:r>
            <a:r>
              <a:rPr lang="es-ES" sz="1600" dirty="0"/>
              <a:t> o </a:t>
            </a:r>
            <a:r>
              <a:rPr lang="es-ES" sz="1600" i="1" dirty="0"/>
              <a:t>asignación dinámica</a:t>
            </a:r>
            <a:r>
              <a:rPr lang="es-ES" sz="1600" dirty="0"/>
              <a:t>. Algunos lenguajes proporcionan medios más estáticos (en "tiempo de compilación") de polimorfismo, tales como las plantillas y la </a:t>
            </a:r>
            <a:r>
              <a:rPr lang="es-ES" sz="1600" dirty="0">
                <a:hlinkClick r:id="rId5" tooltip="Sobrecarga"/>
              </a:rPr>
              <a:t>sobrecarga de operadores</a:t>
            </a:r>
            <a:r>
              <a:rPr lang="es-ES" sz="1600" dirty="0"/>
              <a:t> de C</a:t>
            </a:r>
            <a:r>
              <a:rPr lang="es-ES" sz="1600" dirty="0" smtClean="0"/>
              <a:t>++.</a:t>
            </a:r>
          </a:p>
          <a:p>
            <a:pPr marL="0" indent="0" algn="just">
              <a:buNone/>
            </a:pPr>
            <a:r>
              <a:rPr lang="es-ES" sz="1600" dirty="0" smtClean="0">
                <a:hlinkClick r:id="rId6" tooltip="Herencia (programación orientada a objetos)"/>
              </a:rPr>
              <a:t>Herencia</a:t>
            </a:r>
            <a:endParaRPr lang="es-ES" sz="1600" dirty="0" smtClean="0"/>
          </a:p>
          <a:p>
            <a:pPr marL="0" indent="0" algn="just">
              <a:buNone/>
            </a:pPr>
            <a:r>
              <a:rPr lang="es-ES" sz="1600" dirty="0" smtClean="0"/>
              <a:t>Las </a:t>
            </a:r>
            <a:r>
              <a:rPr lang="es-ES" sz="1600" dirty="0"/>
              <a:t>clases no están aisladas, sino que se relacionan entre sí, formando una jerarquía de clasificación. Los objetos heredan las propiedades y el comportamiento de todas las clases a las que pertenecen. La herencia organiza y facilita el polimorfismo y el encapsulamiento, permitiendo a los objetos ser definidos y creados como tipos especializados de objetos preexistentes. Estos pueden compartir (y extender) su comportamiento sin tener que volver a implementarlo. </a:t>
            </a:r>
            <a:endParaRPr lang="es-PE" sz="1600" dirty="0"/>
          </a:p>
        </p:txBody>
      </p:sp>
    </p:spTree>
    <p:extLst>
      <p:ext uri="{BB962C8B-B14F-4D97-AF65-F5344CB8AC3E}">
        <p14:creationId xmlns:p14="http://schemas.microsoft.com/office/powerpoint/2010/main" val="1329875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a:t>Lenguajes orientados a </a:t>
            </a:r>
            <a:r>
              <a:rPr lang="es-ES" b="1" dirty="0" smtClean="0"/>
              <a:t>objetos</a:t>
            </a:r>
            <a:endParaRPr lang="es-PE" dirty="0"/>
          </a:p>
        </p:txBody>
      </p:sp>
      <p:sp>
        <p:nvSpPr>
          <p:cNvPr id="3" name="2 Marcador de contenido"/>
          <p:cNvSpPr>
            <a:spLocks noGrp="1"/>
          </p:cNvSpPr>
          <p:nvPr>
            <p:ph idx="1"/>
          </p:nvPr>
        </p:nvSpPr>
        <p:spPr/>
        <p:txBody>
          <a:bodyPr>
            <a:normAutofit lnSpcReduction="10000"/>
          </a:bodyPr>
          <a:lstStyle/>
          <a:p>
            <a:pPr marL="0" indent="0" algn="just">
              <a:buNone/>
            </a:pPr>
            <a:r>
              <a:rPr lang="es-ES" sz="1600" i="1" dirty="0"/>
              <a:t>Simula</a:t>
            </a:r>
            <a:r>
              <a:rPr lang="es-ES" sz="1600" dirty="0"/>
              <a:t> (1967) es aceptado como el primer lenguaje que posee las características principales de un lenguaje orientado a objetos. Fue creado para hacer programas de simulación, en donde los "objetos" son la representación de la información más importante. </a:t>
            </a:r>
            <a:r>
              <a:rPr lang="es-ES" sz="1600" i="1" dirty="0" err="1"/>
              <a:t>Smalltalk</a:t>
            </a:r>
            <a:r>
              <a:rPr lang="es-ES" sz="1600" dirty="0"/>
              <a:t> (1972 a 1980) es posiblemente el ejemplo canónico, y con el que gran parte de la teoría de la programación orientada a objetos se ha desarrollado.</a:t>
            </a:r>
          </a:p>
          <a:p>
            <a:pPr marL="0" indent="0" algn="just">
              <a:buNone/>
            </a:pPr>
            <a:r>
              <a:rPr lang="es-ES" sz="1600" dirty="0"/>
              <a:t>Entre los lenguajes orientados a objetos se destacan los </a:t>
            </a:r>
            <a:r>
              <a:rPr lang="es-ES" sz="1600" dirty="0" smtClean="0"/>
              <a:t>siguientes</a:t>
            </a:r>
          </a:p>
          <a:p>
            <a:r>
              <a:rPr lang="es-ES" sz="1600" dirty="0">
                <a:solidFill>
                  <a:schemeClr val="tx1"/>
                </a:solidFill>
                <a:hlinkClick r:id="rId2" tooltip="ABAP"/>
              </a:rPr>
              <a:t>ABAP</a:t>
            </a:r>
            <a:r>
              <a:rPr lang="es-ES" sz="1600" dirty="0">
                <a:solidFill>
                  <a:schemeClr val="tx1"/>
                </a:solidFill>
              </a:rPr>
              <a:t> -&gt; SAP Lenguaje orientado a eventos</a:t>
            </a:r>
          </a:p>
          <a:p>
            <a:r>
              <a:rPr lang="es-ES" sz="1600" dirty="0">
                <a:solidFill>
                  <a:schemeClr val="tx1"/>
                </a:solidFill>
              </a:rPr>
              <a:t>ABL Lenguaje de programación de </a:t>
            </a:r>
            <a:r>
              <a:rPr lang="es-ES" sz="1600" dirty="0" err="1">
                <a:solidFill>
                  <a:schemeClr val="tx1"/>
                </a:solidFill>
              </a:rPr>
              <a:t>OpenEdge</a:t>
            </a:r>
            <a:r>
              <a:rPr lang="es-ES" sz="1600" dirty="0">
                <a:solidFill>
                  <a:schemeClr val="tx1"/>
                </a:solidFill>
              </a:rPr>
              <a:t> de </a:t>
            </a:r>
            <a:r>
              <a:rPr lang="es-ES" sz="1600" dirty="0" err="1">
                <a:solidFill>
                  <a:schemeClr val="tx1"/>
                </a:solidFill>
              </a:rPr>
              <a:t>Progress</a:t>
            </a:r>
            <a:r>
              <a:rPr lang="es-ES" sz="1600" dirty="0">
                <a:solidFill>
                  <a:schemeClr val="tx1"/>
                </a:solidFill>
              </a:rPr>
              <a:t> Software</a:t>
            </a:r>
          </a:p>
          <a:p>
            <a:r>
              <a:rPr lang="es-ES" sz="1600" dirty="0" err="1">
                <a:solidFill>
                  <a:schemeClr val="tx1"/>
                </a:solidFill>
                <a:hlinkClick r:id="rId3" tooltip="ActionScript"/>
              </a:rPr>
              <a:t>ActionScript</a:t>
            </a:r>
            <a:endParaRPr lang="es-ES" sz="1600" dirty="0">
              <a:solidFill>
                <a:schemeClr val="tx1"/>
              </a:solidFill>
            </a:endParaRPr>
          </a:p>
          <a:p>
            <a:r>
              <a:rPr lang="es-ES" sz="1600" dirty="0" err="1">
                <a:solidFill>
                  <a:schemeClr val="tx1"/>
                </a:solidFill>
                <a:hlinkClick r:id="rId4" tooltip="ActionScript 3"/>
              </a:rPr>
              <a:t>ActionScript</a:t>
            </a:r>
            <a:r>
              <a:rPr lang="es-ES" sz="1600" dirty="0">
                <a:solidFill>
                  <a:schemeClr val="tx1"/>
                </a:solidFill>
                <a:hlinkClick r:id="rId4" tooltip="ActionScript 3"/>
              </a:rPr>
              <a:t> 3</a:t>
            </a:r>
            <a:endParaRPr lang="es-ES" sz="1600" dirty="0">
              <a:solidFill>
                <a:schemeClr val="tx1"/>
              </a:solidFill>
            </a:endParaRPr>
          </a:p>
          <a:p>
            <a:r>
              <a:rPr lang="es-ES" sz="1600" dirty="0">
                <a:solidFill>
                  <a:schemeClr val="tx1"/>
                </a:solidFill>
                <a:hlinkClick r:id="rId5" tooltip="Lenguaje de programación Ada"/>
              </a:rPr>
              <a:t>Ada</a:t>
            </a:r>
            <a:endParaRPr lang="es-ES" sz="1600" dirty="0">
              <a:solidFill>
                <a:schemeClr val="tx1"/>
              </a:solidFill>
            </a:endParaRPr>
          </a:p>
          <a:p>
            <a:r>
              <a:rPr lang="es-ES" sz="1600" dirty="0">
                <a:solidFill>
                  <a:schemeClr val="tx1"/>
                </a:solidFill>
                <a:hlinkClick r:id="rId6" tooltip="C++"/>
              </a:rPr>
              <a:t>C++</a:t>
            </a:r>
            <a:endParaRPr lang="es-ES" sz="1600" dirty="0">
              <a:solidFill>
                <a:schemeClr val="tx1"/>
              </a:solidFill>
            </a:endParaRPr>
          </a:p>
          <a:p>
            <a:r>
              <a:rPr lang="es-ES" sz="1600" dirty="0">
                <a:solidFill>
                  <a:schemeClr val="tx1"/>
                </a:solidFill>
                <a:hlinkClick r:id="rId7" tooltip="C Sharp"/>
              </a:rPr>
              <a:t>C#</a:t>
            </a:r>
            <a:endParaRPr lang="es-ES" sz="1600" dirty="0">
              <a:solidFill>
                <a:schemeClr val="tx1"/>
              </a:solidFill>
            </a:endParaRPr>
          </a:p>
          <a:p>
            <a:r>
              <a:rPr lang="es-ES" sz="1600" dirty="0" err="1">
                <a:solidFill>
                  <a:schemeClr val="tx1"/>
                </a:solidFill>
                <a:hlinkClick r:id="rId8" tooltip="Clarion (lenguaje de programación)"/>
              </a:rPr>
              <a:t>Clarion</a:t>
            </a:r>
            <a:endParaRPr lang="es-ES" sz="1600" dirty="0">
              <a:solidFill>
                <a:schemeClr val="tx1"/>
              </a:solidFill>
            </a:endParaRPr>
          </a:p>
          <a:p>
            <a:r>
              <a:rPr lang="es-ES" sz="1600" dirty="0" err="1">
                <a:solidFill>
                  <a:schemeClr val="tx1"/>
                </a:solidFill>
                <a:hlinkClick r:id="rId9" tooltip="Clipper (lenguaje de programación)"/>
              </a:rPr>
              <a:t>Clipper</a:t>
            </a:r>
            <a:r>
              <a:rPr lang="es-ES" sz="1600" baseline="30000" dirty="0">
                <a:solidFill>
                  <a:schemeClr val="tx1"/>
                </a:solidFill>
                <a:hlinkClick r:id="rId10"/>
              </a:rPr>
              <a:t>[1]</a:t>
            </a:r>
            <a:endParaRPr lang="es-ES" sz="1600" dirty="0">
              <a:solidFill>
                <a:schemeClr val="tx1"/>
              </a:solidFill>
            </a:endParaRPr>
          </a:p>
          <a:p>
            <a:r>
              <a:rPr lang="es-ES" sz="1600" dirty="0">
                <a:solidFill>
                  <a:schemeClr val="tx1"/>
                </a:solidFill>
                <a:hlinkClick r:id="rId11" tooltip="Lenguaje de programación D"/>
              </a:rPr>
              <a:t>D</a:t>
            </a:r>
            <a:endParaRPr lang="es-ES" sz="1600" dirty="0">
              <a:solidFill>
                <a:schemeClr val="tx1"/>
              </a:solidFill>
            </a:endParaRPr>
          </a:p>
          <a:p>
            <a:r>
              <a:rPr lang="es-ES" sz="1600" dirty="0" err="1">
                <a:solidFill>
                  <a:schemeClr val="tx1"/>
                </a:solidFill>
                <a:hlinkClick r:id="rId12" tooltip="Object Pascal"/>
              </a:rPr>
              <a:t>Object</a:t>
            </a:r>
            <a:r>
              <a:rPr lang="es-ES" sz="1600" dirty="0">
                <a:solidFill>
                  <a:schemeClr val="tx1"/>
                </a:solidFill>
                <a:hlinkClick r:id="rId12" tooltip="Object Pascal"/>
              </a:rPr>
              <a:t> Pascal</a:t>
            </a:r>
            <a:r>
              <a:rPr lang="es-ES" sz="1600" dirty="0">
                <a:solidFill>
                  <a:schemeClr val="tx1"/>
                </a:solidFill>
              </a:rPr>
              <a:t> (</a:t>
            </a:r>
            <a:r>
              <a:rPr lang="es-ES" sz="1600" dirty="0">
                <a:solidFill>
                  <a:schemeClr val="tx1"/>
                </a:solidFill>
                <a:hlinkClick r:id="rId13" tooltip="Embarcadero Delphi"/>
              </a:rPr>
              <a:t>Embarcadero Delphi</a:t>
            </a:r>
            <a:r>
              <a:rPr lang="es-ES" sz="1600" dirty="0">
                <a:solidFill>
                  <a:schemeClr val="tx1"/>
                </a:solidFill>
              </a:rPr>
              <a:t>)</a:t>
            </a:r>
          </a:p>
          <a:p>
            <a:pPr marL="0" indent="0" algn="just">
              <a:buNone/>
            </a:pPr>
            <a:endParaRPr lang="es-ES" sz="1600" dirty="0" smtClean="0"/>
          </a:p>
          <a:p>
            <a:pPr marL="0" indent="0" algn="just">
              <a:buNone/>
            </a:pPr>
            <a:endParaRPr lang="es-ES" sz="1700" dirty="0"/>
          </a:p>
          <a:p>
            <a:endParaRPr lang="es-PE" dirty="0"/>
          </a:p>
        </p:txBody>
      </p:sp>
    </p:spTree>
    <p:extLst>
      <p:ext uri="{BB962C8B-B14F-4D97-AF65-F5344CB8AC3E}">
        <p14:creationId xmlns:p14="http://schemas.microsoft.com/office/powerpoint/2010/main" val="391201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BIBLIOGRAFÍA </a:t>
            </a:r>
            <a:endParaRPr lang="es-PE" dirty="0"/>
          </a:p>
        </p:txBody>
      </p:sp>
      <p:sp>
        <p:nvSpPr>
          <p:cNvPr id="3" name="2 Marcador de contenido"/>
          <p:cNvSpPr>
            <a:spLocks noGrp="1"/>
          </p:cNvSpPr>
          <p:nvPr>
            <p:ph idx="1"/>
          </p:nvPr>
        </p:nvSpPr>
        <p:spPr>
          <a:xfrm>
            <a:off x="539552" y="1556792"/>
            <a:ext cx="8136904" cy="4525963"/>
          </a:xfrm>
        </p:spPr>
        <p:txBody>
          <a:bodyPr>
            <a:normAutofit/>
          </a:bodyPr>
          <a:lstStyle/>
          <a:p>
            <a:r>
              <a:rPr lang="es-PE" dirty="0" smtClean="0">
                <a:hlinkClick r:id="rId2"/>
              </a:rPr>
              <a:t>http</a:t>
            </a:r>
            <a:r>
              <a:rPr lang="es-PE" dirty="0">
                <a:hlinkClick r:id="rId2"/>
              </a:rPr>
              <a:t>://</a:t>
            </a:r>
            <a:r>
              <a:rPr lang="es-PE" dirty="0" smtClean="0">
                <a:hlinkClick r:id="rId2"/>
              </a:rPr>
              <a:t>c.conclase.net/curso/index.php?cap=010#inicio</a:t>
            </a:r>
            <a:endParaRPr lang="es-PE" dirty="0" smtClean="0"/>
          </a:p>
          <a:p>
            <a:r>
              <a:rPr lang="es-PE" dirty="0" smtClean="0">
                <a:hlinkClick r:id="rId3"/>
              </a:rPr>
              <a:t>http</a:t>
            </a:r>
            <a:r>
              <a:rPr lang="es-PE" dirty="0">
                <a:hlinkClick r:id="rId3"/>
              </a:rPr>
              <a:t>://</a:t>
            </a:r>
            <a:r>
              <a:rPr lang="es-PE" dirty="0" smtClean="0">
                <a:hlinkClick r:id="rId3"/>
              </a:rPr>
              <a:t>www.elrincondelc.com/cursoc/cursoc10.html</a:t>
            </a:r>
            <a:endParaRPr lang="es-PE" dirty="0" smtClean="0"/>
          </a:p>
          <a:p>
            <a:r>
              <a:rPr lang="es-PE" dirty="0" smtClean="0">
                <a:hlinkClick r:id="rId4"/>
              </a:rPr>
              <a:t>http</a:t>
            </a:r>
            <a:r>
              <a:rPr lang="es-PE" dirty="0">
                <a:hlinkClick r:id="rId4"/>
              </a:rPr>
              <a:t>://</a:t>
            </a:r>
            <a:r>
              <a:rPr lang="es-PE" dirty="0" smtClean="0">
                <a:hlinkClick r:id="rId4"/>
              </a:rPr>
              <a:t>www.modelo.edu.mx/univ/virtech/prograc/carray.html</a:t>
            </a:r>
            <a:endParaRPr lang="es-PE" dirty="0" smtClean="0"/>
          </a:p>
          <a:p>
            <a:pPr marL="0" indent="0">
              <a:buNone/>
            </a:pPr>
            <a:endParaRPr lang="es-PE" dirty="0"/>
          </a:p>
          <a:p>
            <a:endParaRPr lang="es-PE" dirty="0"/>
          </a:p>
        </p:txBody>
      </p:sp>
    </p:spTree>
    <p:extLst>
      <p:ext uri="{BB962C8B-B14F-4D97-AF65-F5344CB8AC3E}">
        <p14:creationId xmlns:p14="http://schemas.microsoft.com/office/powerpoint/2010/main" val="6395903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TotalTime>
  <Words>1474</Words>
  <Application>Microsoft Office PowerPoint</Application>
  <PresentationFormat>Presentación en pantalla (4:3)</PresentationFormat>
  <Paragraphs>53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Viajes</vt:lpstr>
      <vt:lpstr>SEptima UNIDAD</vt:lpstr>
      <vt:lpstr> Origen</vt:lpstr>
      <vt:lpstr>Programación orientada a objetos</vt:lpstr>
      <vt:lpstr>Conceptos fundamentales</vt:lpstr>
      <vt:lpstr>Características de la POO</vt:lpstr>
      <vt:lpstr>Presentación de PowerPoint</vt:lpstr>
      <vt:lpstr>Lenguajes orientados a objetos</vt:lpstr>
      <vt:lpstr>BIBLIOGRAFÍA </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LIDER EQUILIBRISTA</dc:title>
  <dc:creator>Luffi</dc:creator>
  <cp:lastModifiedBy>PROPIETARIO</cp:lastModifiedBy>
  <cp:revision>20</cp:revision>
  <dcterms:created xsi:type="dcterms:W3CDTF">2013-06-23T15:51:38Z</dcterms:created>
  <dcterms:modified xsi:type="dcterms:W3CDTF">2013-06-24T17:26:08Z</dcterms:modified>
</cp:coreProperties>
</file>