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936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36BDD-56B3-42B2-BF4A-500752E2E0C3}" type="datetimeFigureOut">
              <a:rPr lang="es-MX" smtClean="0"/>
              <a:t>30/06/2013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AA725-820C-4F5F-AC05-21CBC0281B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9708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6E051E3-823E-4159-9C1B-1703A74AE4FB}" type="slidenum">
              <a:rPr lang="es-ES"/>
              <a:pPr eaLnBrk="1" hangingPunct="1"/>
              <a:t>4</a:t>
            </a:fld>
            <a:endParaRPr lang="es-E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3213"/>
            <a:ext cx="1588" cy="1587"/>
          </a:xfrm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s-P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2FC6-55E6-4710-8087-F16E8B8D3AF0}" type="datetimeFigureOut">
              <a:rPr lang="es-MX" smtClean="0"/>
              <a:t>30/06/2013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38B-5637-4D2A-94B6-D3BB8FD48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2968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2FC6-55E6-4710-8087-F16E8B8D3AF0}" type="datetimeFigureOut">
              <a:rPr lang="es-MX" smtClean="0"/>
              <a:t>30/06/2013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38B-5637-4D2A-94B6-D3BB8FD48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067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2FC6-55E6-4710-8087-F16E8B8D3AF0}" type="datetimeFigureOut">
              <a:rPr lang="es-MX" smtClean="0"/>
              <a:t>30/06/2013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38B-5637-4D2A-94B6-D3BB8FD48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35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2FC6-55E6-4710-8087-F16E8B8D3AF0}" type="datetimeFigureOut">
              <a:rPr lang="es-MX" smtClean="0"/>
              <a:t>30/06/2013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38B-5637-4D2A-94B6-D3BB8FD48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480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2FC6-55E6-4710-8087-F16E8B8D3AF0}" type="datetimeFigureOut">
              <a:rPr lang="es-MX" smtClean="0"/>
              <a:t>30/06/2013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38B-5637-4D2A-94B6-D3BB8FD48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8818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2FC6-55E6-4710-8087-F16E8B8D3AF0}" type="datetimeFigureOut">
              <a:rPr lang="es-MX" smtClean="0"/>
              <a:t>30/06/2013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38B-5637-4D2A-94B6-D3BB8FD48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3845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2FC6-55E6-4710-8087-F16E8B8D3AF0}" type="datetimeFigureOut">
              <a:rPr lang="es-MX" smtClean="0"/>
              <a:t>30/06/2013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38B-5637-4D2A-94B6-D3BB8FD48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2321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2FC6-55E6-4710-8087-F16E8B8D3AF0}" type="datetimeFigureOut">
              <a:rPr lang="es-MX" smtClean="0"/>
              <a:t>30/06/2013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38B-5637-4D2A-94B6-D3BB8FD48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7660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2FC6-55E6-4710-8087-F16E8B8D3AF0}" type="datetimeFigureOut">
              <a:rPr lang="es-MX" smtClean="0"/>
              <a:t>30/06/2013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38B-5637-4D2A-94B6-D3BB8FD48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614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2FC6-55E6-4710-8087-F16E8B8D3AF0}" type="datetimeFigureOut">
              <a:rPr lang="es-MX" smtClean="0"/>
              <a:t>30/06/2013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38B-5637-4D2A-94B6-D3BB8FD48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4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2FC6-55E6-4710-8087-F16E8B8D3AF0}" type="datetimeFigureOut">
              <a:rPr lang="es-MX" smtClean="0"/>
              <a:t>30/06/2013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38B-5637-4D2A-94B6-D3BB8FD48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883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E2FC6-55E6-4710-8087-F16E8B8D3AF0}" type="datetimeFigureOut">
              <a:rPr lang="es-MX" smtClean="0"/>
              <a:t>30/06/2013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9A38B-5637-4D2A-94B6-D3BB8FD48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200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11.wmf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4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4365625"/>
            <a:ext cx="6553200" cy="889000"/>
          </a:xfrm>
        </p:spPr>
        <p:txBody>
          <a:bodyPr/>
          <a:lstStyle/>
          <a:p>
            <a:pPr algn="ctr" eaLnBrk="1" hangingPunct="1"/>
            <a:r>
              <a:rPr lang="es-PE" sz="2000" smtClean="0"/>
              <a:t>Prof. César Molina</a:t>
            </a:r>
          </a:p>
          <a:p>
            <a:pPr eaLnBrk="1" hangingPunct="1"/>
            <a:endParaRPr lang="es-ES" sz="2000" smtClean="0"/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2381250"/>
            <a:ext cx="982663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1547813" y="1196975"/>
            <a:ext cx="61214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PE" sz="2400">
                <a:solidFill>
                  <a:srgbClr val="0066CC"/>
                </a:solidFill>
              </a:rPr>
              <a:t>Sesión 2 - Principios de la computación</a:t>
            </a:r>
          </a:p>
          <a:p>
            <a:pPr eaLnBrk="1" hangingPunct="1"/>
            <a:r>
              <a:rPr lang="es-PE" sz="2400">
                <a:solidFill>
                  <a:srgbClr val="0066CC"/>
                </a:solidFill>
              </a:rPr>
              <a:t>Redes y comunicaciones</a:t>
            </a:r>
          </a:p>
          <a:p>
            <a:pPr eaLnBrk="1" hangingPunct="1">
              <a:spcBef>
                <a:spcPct val="50000"/>
              </a:spcBef>
            </a:pPr>
            <a:endParaRPr lang="es-ES" sz="240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068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smtClean="0"/>
              <a:t>Interconexión de redes</a:t>
            </a:r>
            <a:endParaRPr lang="es-E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2500" smtClean="0"/>
              <a:t>Repetidor(Repeater)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100" smtClean="0"/>
              <a:t>Dispositivo hardware encargado de amplificar o regenerar la señal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100" smtClean="0"/>
              <a:t>Permite que los bits viajen a mayor distancia a través de los medios</a:t>
            </a:r>
          </a:p>
          <a:p>
            <a:pPr eaLnBrk="1" hangingPunct="1">
              <a:lnSpc>
                <a:spcPct val="80000"/>
              </a:lnSpc>
            </a:pPr>
            <a:r>
              <a:rPr lang="es-ES" sz="2500" smtClean="0"/>
              <a:t> Concentrador (Hub)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100" smtClean="0"/>
              <a:t>Tiene la función de un repetidor, pero en lugar de tener una entrada y una salida, tiene más.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100" smtClean="0"/>
              <a:t>Base para las redes de topología tipo estrella</a:t>
            </a:r>
          </a:p>
          <a:p>
            <a:pPr eaLnBrk="1" hangingPunct="1">
              <a:lnSpc>
                <a:spcPct val="80000"/>
              </a:lnSpc>
            </a:pPr>
            <a:r>
              <a:rPr lang="es-ES" sz="2500" smtClean="0"/>
              <a:t> Router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100" smtClean="0"/>
              <a:t>Permiten la interconexión de redes con igual o distinta tecnología, técnicas de acceso al medio, esquema de direcciones físicas o formato de trama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100" smtClean="0"/>
              <a:t>Enruta mensajes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100" smtClean="0"/>
              <a:t>Toma decisiones lógicas con respecto a la mejor ruta para el envío de datos a través de una red interconectada</a:t>
            </a:r>
          </a:p>
        </p:txBody>
      </p:sp>
    </p:spTree>
    <p:extLst>
      <p:ext uri="{BB962C8B-B14F-4D97-AF65-F5344CB8AC3E}">
        <p14:creationId xmlns:p14="http://schemas.microsoft.com/office/powerpoint/2010/main" val="1311141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smtClean="0"/>
              <a:t>Interconexión de redes</a:t>
            </a:r>
            <a:endParaRPr lang="es-E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530725"/>
          </a:xfrm>
        </p:spPr>
        <p:txBody>
          <a:bodyPr/>
          <a:lstStyle/>
          <a:p>
            <a:pPr eaLnBrk="1" hangingPunct="1"/>
            <a:r>
              <a:rPr lang="es-ES" sz="2600" smtClean="0"/>
              <a:t>Puente (Bridge)</a:t>
            </a:r>
          </a:p>
          <a:p>
            <a:pPr lvl="1" eaLnBrk="1" hangingPunct="1"/>
            <a:r>
              <a:rPr lang="es-ES" sz="2200" smtClean="0"/>
              <a:t>Dispositivo de interconexión de redes de ordenadores</a:t>
            </a:r>
          </a:p>
          <a:p>
            <a:pPr lvl="1" eaLnBrk="1" hangingPunct="1"/>
            <a:r>
              <a:rPr lang="es-ES" sz="2200" smtClean="0"/>
              <a:t>Funciona a través de una tabla de direcciones</a:t>
            </a:r>
          </a:p>
          <a:p>
            <a:pPr eaLnBrk="1" hangingPunct="1"/>
            <a:r>
              <a:rPr lang="es-ES" sz="2600" smtClean="0"/>
              <a:t>Conmutador (Switch)</a:t>
            </a:r>
          </a:p>
          <a:p>
            <a:pPr lvl="1" eaLnBrk="1" hangingPunct="1"/>
            <a:r>
              <a:rPr lang="es-ES" sz="2200" smtClean="0"/>
              <a:t>Interconecta dos o más segmentos de red</a:t>
            </a:r>
          </a:p>
          <a:p>
            <a:pPr lvl="1" eaLnBrk="1" hangingPunct="1"/>
            <a:r>
              <a:rPr lang="es-ES" sz="2200" smtClean="0"/>
              <a:t>Como los bridges, sólo se pasa la información si es necesario</a:t>
            </a:r>
          </a:p>
          <a:p>
            <a:pPr eaLnBrk="1" hangingPunct="1"/>
            <a:r>
              <a:rPr lang="es-ES" sz="2600" smtClean="0"/>
              <a:t>Pasarela (Gateway)</a:t>
            </a:r>
          </a:p>
          <a:p>
            <a:pPr lvl="1" eaLnBrk="1" hangingPunct="1"/>
            <a:r>
              <a:rPr lang="es-ES" sz="2200" smtClean="0"/>
              <a:t>Realiza la conversión de protocolos entre diferentes tipos de redes o aplicaciones</a:t>
            </a:r>
          </a:p>
        </p:txBody>
      </p:sp>
    </p:spTree>
    <p:extLst>
      <p:ext uri="{BB962C8B-B14F-4D97-AF65-F5344CB8AC3E}">
        <p14:creationId xmlns:p14="http://schemas.microsoft.com/office/powerpoint/2010/main" val="2718683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PE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PE" smtClean="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052513"/>
            <a:ext cx="8281988" cy="494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3850" y="5157788"/>
            <a:ext cx="647700" cy="431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7885113" y="5445125"/>
            <a:ext cx="647700" cy="431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76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Diferencia entre un bridge y un router</a:t>
            </a:r>
            <a:endParaRPr lang="es-E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PE" smtClean="0"/>
          </a:p>
        </p:txBody>
      </p:sp>
      <p:pic>
        <p:nvPicPr>
          <p:cNvPr id="15364" name="Picture 4" descr="F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90800"/>
            <a:ext cx="7467600" cy="238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8835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smtClean="0"/>
              <a:t>Protocolo</a:t>
            </a:r>
            <a:endParaRPr lang="es-E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z="2600" smtClean="0"/>
              <a:t>Los protocolos son reglas y procedimientos para comunicarse: qué, cómo, cuándo.</a:t>
            </a:r>
          </a:p>
          <a:p>
            <a:pPr eaLnBrk="1" hangingPunct="1"/>
            <a:r>
              <a:rPr lang="es-ES" sz="2600" smtClean="0"/>
              <a:t>  Los </a:t>
            </a:r>
            <a:r>
              <a:rPr lang="es-ES" sz="2600" b="1" smtClean="0"/>
              <a:t>protocolos de red </a:t>
            </a:r>
            <a:r>
              <a:rPr lang="es-ES" sz="2600" smtClean="0"/>
              <a:t>establecen aspectos tales como:</a:t>
            </a:r>
          </a:p>
          <a:p>
            <a:pPr lvl="1" eaLnBrk="1" hangingPunct="1"/>
            <a:r>
              <a:rPr lang="es-ES" sz="2200" smtClean="0"/>
              <a:t>Las secuencias posibles de mensajes que pueden llegar durante el proceso de la comunicación.</a:t>
            </a:r>
          </a:p>
          <a:p>
            <a:pPr lvl="1" eaLnBrk="1" hangingPunct="1"/>
            <a:r>
              <a:rPr lang="es-ES" sz="2200" smtClean="0"/>
              <a:t>La sintaxis de los mensajes intercambiados.</a:t>
            </a:r>
          </a:p>
          <a:p>
            <a:pPr lvl="1" eaLnBrk="1" hangingPunct="1"/>
            <a:r>
              <a:rPr lang="es-ES" sz="2200" smtClean="0"/>
              <a:t>Estrategias para corregir los casos de error.</a:t>
            </a:r>
          </a:p>
          <a:p>
            <a:pPr lvl="1" eaLnBrk="1" hangingPunct="1"/>
            <a:r>
              <a:rPr lang="es-ES" sz="2200" smtClean="0"/>
              <a:t>Estrategias para asegurar la seguridad (autenticación, encriptación).</a:t>
            </a:r>
          </a:p>
          <a:p>
            <a:pPr eaLnBrk="1" hangingPunct="1"/>
            <a:endParaRPr lang="es-ES" sz="2600" smtClean="0"/>
          </a:p>
        </p:txBody>
      </p:sp>
    </p:spTree>
    <p:extLst>
      <p:ext uri="{BB962C8B-B14F-4D97-AF65-F5344CB8AC3E}">
        <p14:creationId xmlns:p14="http://schemas.microsoft.com/office/powerpoint/2010/main" val="1632000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2165350" algn="l"/>
              </a:tabLst>
            </a:pPr>
            <a:r>
              <a:rPr lang="es-ES" smtClean="0"/>
              <a:t>Un enfoque típico para la conexión a Internet </a:t>
            </a:r>
            <a:endParaRPr lang="en-US" smtClean="0"/>
          </a:p>
        </p:txBody>
      </p:sp>
      <p:pic>
        <p:nvPicPr>
          <p:cNvPr id="17411" name="Picture 3" descr="Fi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5150" y="1628775"/>
            <a:ext cx="5575300" cy="4251325"/>
          </a:xfrm>
        </p:spPr>
      </p:pic>
    </p:spTree>
    <p:extLst>
      <p:ext uri="{BB962C8B-B14F-4D97-AF65-F5344CB8AC3E}">
        <p14:creationId xmlns:p14="http://schemas.microsoft.com/office/powerpoint/2010/main" val="607805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NI" smtClean="0"/>
              <a:t>¿Qué es Internet?</a:t>
            </a:r>
            <a:endParaRPr lang="es-E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79500"/>
          </a:xfrm>
        </p:spPr>
        <p:txBody>
          <a:bodyPr/>
          <a:lstStyle/>
          <a:p>
            <a:pPr eaLnBrk="1" hangingPunct="1"/>
            <a:r>
              <a:rPr lang="es-NI" sz="2600" smtClean="0"/>
              <a:t>Es una red que une a otras redes de computadoras</a:t>
            </a:r>
          </a:p>
          <a:p>
            <a:pPr eaLnBrk="1" hangingPunct="1"/>
            <a:r>
              <a:rPr lang="es-NI" sz="2600" smtClean="0"/>
              <a:t>Comunicandose mediante el protocolo TCP/IP</a:t>
            </a:r>
            <a:endParaRPr lang="es-ES" sz="2600" smtClean="0"/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0" y="2438400"/>
            <a:ext cx="4114800" cy="1727200"/>
            <a:chOff x="720" y="1968"/>
            <a:chExt cx="4848" cy="1904"/>
          </a:xfrm>
        </p:grpSpPr>
        <p:pic>
          <p:nvPicPr>
            <p:cNvPr id="18459" name="Picture 5" descr="TOON3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6" y="2784"/>
              <a:ext cx="1632" cy="1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8460" name="Group 6"/>
            <p:cNvGrpSpPr>
              <a:grpSpLocks/>
            </p:cNvGrpSpPr>
            <p:nvPr/>
          </p:nvGrpSpPr>
          <p:grpSpPr bwMode="auto">
            <a:xfrm>
              <a:off x="720" y="1968"/>
              <a:ext cx="4080" cy="1893"/>
              <a:chOff x="720" y="1968"/>
              <a:chExt cx="4080" cy="1893"/>
            </a:xfrm>
          </p:grpSpPr>
          <p:pic>
            <p:nvPicPr>
              <p:cNvPr id="18461" name="Picture 7" descr="TOON36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4" y="1968"/>
                <a:ext cx="1536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462" name="Picture 8" descr="TOON37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" y="2544"/>
                <a:ext cx="1440" cy="10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aphicFrame>
            <p:nvGraphicFramePr>
              <p:cNvPr id="18463" name="Object 9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2160" y="2976"/>
              <a:ext cx="1632" cy="88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4" name="Microsoft ClipArt Gallery" r:id="rId6" imgW="5761038" imgH="3224213" progId="MS_ClipArt_Gallery">
                      <p:embed/>
                    </p:oleObj>
                  </mc:Choice>
                  <mc:Fallback>
                    <p:oleObj name="Microsoft ClipArt Gallery" r:id="rId6" imgW="5761038" imgH="3224213" progId="MS_ClipArt_Gallery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60" y="2976"/>
                            <a:ext cx="1632" cy="88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8464" name="Line 10"/>
              <p:cNvSpPr>
                <a:spLocks noChangeShapeType="1"/>
              </p:cNvSpPr>
              <p:nvPr/>
            </p:nvSpPr>
            <p:spPr bwMode="auto">
              <a:xfrm flipV="1">
                <a:off x="1728" y="3408"/>
                <a:ext cx="43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465" name="Line 11"/>
              <p:cNvSpPr>
                <a:spLocks noChangeShapeType="1"/>
              </p:cNvSpPr>
              <p:nvPr/>
            </p:nvSpPr>
            <p:spPr bwMode="auto">
              <a:xfrm>
                <a:off x="3648" y="3552"/>
                <a:ext cx="43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466" name="Line 12"/>
              <p:cNvSpPr>
                <a:spLocks noChangeShapeType="1"/>
              </p:cNvSpPr>
              <p:nvPr/>
            </p:nvSpPr>
            <p:spPr bwMode="auto">
              <a:xfrm flipH="1">
                <a:off x="3168" y="2832"/>
                <a:ext cx="24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</p:grpSp>
      <p:grpSp>
        <p:nvGrpSpPr>
          <p:cNvPr id="18437" name="Group 13"/>
          <p:cNvGrpSpPr>
            <a:grpSpLocks/>
          </p:cNvGrpSpPr>
          <p:nvPr/>
        </p:nvGrpSpPr>
        <p:grpSpPr bwMode="auto">
          <a:xfrm>
            <a:off x="5029200" y="2286000"/>
            <a:ext cx="4114800" cy="1727200"/>
            <a:chOff x="720" y="1968"/>
            <a:chExt cx="4848" cy="1904"/>
          </a:xfrm>
        </p:grpSpPr>
        <p:pic>
          <p:nvPicPr>
            <p:cNvPr id="18451" name="Picture 14" descr="TOON3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6" y="2784"/>
              <a:ext cx="1632" cy="1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8452" name="Group 15"/>
            <p:cNvGrpSpPr>
              <a:grpSpLocks/>
            </p:cNvGrpSpPr>
            <p:nvPr/>
          </p:nvGrpSpPr>
          <p:grpSpPr bwMode="auto">
            <a:xfrm>
              <a:off x="720" y="1968"/>
              <a:ext cx="4080" cy="1893"/>
              <a:chOff x="720" y="1968"/>
              <a:chExt cx="4080" cy="1893"/>
            </a:xfrm>
          </p:grpSpPr>
          <p:pic>
            <p:nvPicPr>
              <p:cNvPr id="18453" name="Picture 16" descr="TOON36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4" y="1968"/>
                <a:ext cx="1536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454" name="Picture 17" descr="TOON37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" y="2544"/>
                <a:ext cx="1440" cy="10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aphicFrame>
            <p:nvGraphicFramePr>
              <p:cNvPr id="18455" name="Object 18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2160" y="2976"/>
              <a:ext cx="1632" cy="88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5" name="Microsoft ClipArt Gallery" r:id="rId8" imgW="5761038" imgH="3224213" progId="MS_ClipArt_Gallery">
                      <p:embed/>
                    </p:oleObj>
                  </mc:Choice>
                  <mc:Fallback>
                    <p:oleObj name="Microsoft ClipArt Gallery" r:id="rId8" imgW="5761038" imgH="3224213" progId="MS_ClipArt_Gallery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60" y="2976"/>
                            <a:ext cx="1632" cy="88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8456" name="Line 19"/>
              <p:cNvSpPr>
                <a:spLocks noChangeShapeType="1"/>
              </p:cNvSpPr>
              <p:nvPr/>
            </p:nvSpPr>
            <p:spPr bwMode="auto">
              <a:xfrm flipV="1">
                <a:off x="1728" y="3408"/>
                <a:ext cx="43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457" name="Line 20"/>
              <p:cNvSpPr>
                <a:spLocks noChangeShapeType="1"/>
              </p:cNvSpPr>
              <p:nvPr/>
            </p:nvSpPr>
            <p:spPr bwMode="auto">
              <a:xfrm>
                <a:off x="3648" y="3552"/>
                <a:ext cx="43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458" name="Line 21"/>
              <p:cNvSpPr>
                <a:spLocks noChangeShapeType="1"/>
              </p:cNvSpPr>
              <p:nvPr/>
            </p:nvSpPr>
            <p:spPr bwMode="auto">
              <a:xfrm flipH="1">
                <a:off x="3168" y="2832"/>
                <a:ext cx="24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</p:grpSp>
      <p:grpSp>
        <p:nvGrpSpPr>
          <p:cNvPr id="18438" name="Group 22"/>
          <p:cNvGrpSpPr>
            <a:grpSpLocks/>
          </p:cNvGrpSpPr>
          <p:nvPr/>
        </p:nvGrpSpPr>
        <p:grpSpPr bwMode="auto">
          <a:xfrm>
            <a:off x="3886200" y="4800600"/>
            <a:ext cx="4114800" cy="1727200"/>
            <a:chOff x="720" y="1968"/>
            <a:chExt cx="4848" cy="1904"/>
          </a:xfrm>
        </p:grpSpPr>
        <p:pic>
          <p:nvPicPr>
            <p:cNvPr id="18443" name="Picture 23" descr="TOON3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6" y="2784"/>
              <a:ext cx="1632" cy="1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8444" name="Group 24"/>
            <p:cNvGrpSpPr>
              <a:grpSpLocks/>
            </p:cNvGrpSpPr>
            <p:nvPr/>
          </p:nvGrpSpPr>
          <p:grpSpPr bwMode="auto">
            <a:xfrm>
              <a:off x="720" y="1968"/>
              <a:ext cx="4080" cy="1893"/>
              <a:chOff x="720" y="1968"/>
              <a:chExt cx="4080" cy="1893"/>
            </a:xfrm>
          </p:grpSpPr>
          <p:pic>
            <p:nvPicPr>
              <p:cNvPr id="18445" name="Picture 25" descr="TOON36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4" y="1968"/>
                <a:ext cx="1536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446" name="Picture 26" descr="TOON37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" y="2544"/>
                <a:ext cx="1440" cy="10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aphicFrame>
            <p:nvGraphicFramePr>
              <p:cNvPr id="18447" name="Object 27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2160" y="2976"/>
              <a:ext cx="1632" cy="88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6" name="Microsoft ClipArt Gallery" r:id="rId9" imgW="5761038" imgH="3224213" progId="MS_ClipArt_Gallery">
                      <p:embed/>
                    </p:oleObj>
                  </mc:Choice>
                  <mc:Fallback>
                    <p:oleObj name="Microsoft ClipArt Gallery" r:id="rId9" imgW="5761038" imgH="3224213" progId="MS_ClipArt_Gallery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60" y="2976"/>
                            <a:ext cx="1632" cy="88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8448" name="Line 28"/>
              <p:cNvSpPr>
                <a:spLocks noChangeShapeType="1"/>
              </p:cNvSpPr>
              <p:nvPr/>
            </p:nvSpPr>
            <p:spPr bwMode="auto">
              <a:xfrm flipV="1">
                <a:off x="1728" y="3408"/>
                <a:ext cx="43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449" name="Line 29"/>
              <p:cNvSpPr>
                <a:spLocks noChangeShapeType="1"/>
              </p:cNvSpPr>
              <p:nvPr/>
            </p:nvSpPr>
            <p:spPr bwMode="auto">
              <a:xfrm>
                <a:off x="3648" y="3552"/>
                <a:ext cx="43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450" name="Line 30"/>
              <p:cNvSpPr>
                <a:spLocks noChangeShapeType="1"/>
              </p:cNvSpPr>
              <p:nvPr/>
            </p:nvSpPr>
            <p:spPr bwMode="auto">
              <a:xfrm flipH="1">
                <a:off x="3168" y="2832"/>
                <a:ext cx="24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</p:grpSp>
      <p:graphicFrame>
        <p:nvGraphicFramePr>
          <p:cNvPr id="18439" name="Object 31">
            <a:hlinkClick r:id="" action="ppaction://ole?verb=0"/>
          </p:cNvPr>
          <p:cNvGraphicFramePr>
            <a:graphicFrameLocks/>
          </p:cNvGraphicFramePr>
          <p:nvPr/>
        </p:nvGraphicFramePr>
        <p:xfrm>
          <a:off x="2438400" y="4038600"/>
          <a:ext cx="4038600" cy="125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Microsoft ClipArt Gallery" r:id="rId10" imgW="5761038" imgH="3224213" progId="MS_ClipArt_Gallery">
                  <p:embed/>
                </p:oleObj>
              </mc:Choice>
              <mc:Fallback>
                <p:oleObj name="Microsoft ClipArt Gallery" r:id="rId10" imgW="5761038" imgH="3224213" progId="MS_ClipArt_Gallery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038600"/>
                        <a:ext cx="4038600" cy="125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Line 32"/>
          <p:cNvSpPr>
            <a:spLocks noChangeShapeType="1"/>
          </p:cNvSpPr>
          <p:nvPr/>
        </p:nvSpPr>
        <p:spPr bwMode="auto">
          <a:xfrm>
            <a:off x="2209800" y="4038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8441" name="Line 33"/>
          <p:cNvSpPr>
            <a:spLocks noChangeShapeType="1"/>
          </p:cNvSpPr>
          <p:nvPr/>
        </p:nvSpPr>
        <p:spPr bwMode="auto">
          <a:xfrm flipH="1">
            <a:off x="6019800" y="38862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8442" name="Line 34"/>
          <p:cNvSpPr>
            <a:spLocks noChangeShapeType="1"/>
          </p:cNvSpPr>
          <p:nvPr/>
        </p:nvSpPr>
        <p:spPr bwMode="auto">
          <a:xfrm>
            <a:off x="5105400" y="51816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838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600" smtClean="0"/>
              <a:t>URL(</a:t>
            </a:r>
            <a:r>
              <a:rPr lang="es-ES" sz="3600" smtClean="0"/>
              <a:t>Uniform Resource Locator o Localizador uniforme de recursos</a:t>
            </a:r>
            <a:r>
              <a:rPr lang="es-ES" sz="3600" i="1" smtClean="0"/>
              <a:t>)</a:t>
            </a:r>
            <a:endParaRPr lang="en-US" sz="3600" i="1" smtClean="0"/>
          </a:p>
        </p:txBody>
      </p:sp>
      <p:pic>
        <p:nvPicPr>
          <p:cNvPr id="19459" name="Picture 3" descr="Fi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478088"/>
            <a:ext cx="8229600" cy="2774950"/>
          </a:xfrm>
        </p:spPr>
      </p:pic>
    </p:spTree>
    <p:extLst>
      <p:ext uri="{BB962C8B-B14F-4D97-AF65-F5344CB8AC3E}">
        <p14:creationId xmlns:p14="http://schemas.microsoft.com/office/powerpoint/2010/main" val="3617721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altLang="en-US" sz="3600" smtClean="0"/>
              <a:t>Internet y la Red Telefónica Pública</a:t>
            </a:r>
            <a:endParaRPr lang="es-ES" altLang="en-US" sz="36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CL" altLang="en-US" smtClean="0"/>
              <a:t>Internet no es parte de la Red Telefónica Pública</a:t>
            </a:r>
          </a:p>
          <a:p>
            <a:pPr eaLnBrk="1" hangingPunct="1">
              <a:lnSpc>
                <a:spcPct val="90000"/>
              </a:lnSpc>
            </a:pPr>
            <a:r>
              <a:rPr lang="es-CL" altLang="en-US" smtClean="0"/>
              <a:t>No funciona de la misma forma</a:t>
            </a:r>
          </a:p>
          <a:p>
            <a:pPr eaLnBrk="1" hangingPunct="1">
              <a:lnSpc>
                <a:spcPct val="90000"/>
              </a:lnSpc>
            </a:pPr>
            <a:r>
              <a:rPr lang="es-CL" altLang="en-US" smtClean="0"/>
              <a:t>La única razón por la que los usuarios domiliciarios acceden a Internet usando un teléfono es que:</a:t>
            </a:r>
          </a:p>
          <a:p>
            <a:pPr lvl="1" eaLnBrk="1" hangingPunct="1">
              <a:lnSpc>
                <a:spcPct val="90000"/>
              </a:lnSpc>
            </a:pPr>
            <a:r>
              <a:rPr lang="es-CL" altLang="en-US" smtClean="0"/>
              <a:t>Es el medio de telecomunicaciones presente en la mayoría de los hogares</a:t>
            </a:r>
            <a:endParaRPr lang="es-ES" altLang="en-US" smtClean="0"/>
          </a:p>
        </p:txBody>
      </p:sp>
    </p:spTree>
    <p:extLst>
      <p:ext uri="{BB962C8B-B14F-4D97-AF65-F5344CB8AC3E}">
        <p14:creationId xmlns:p14="http://schemas.microsoft.com/office/powerpoint/2010/main" val="293608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altLang="en-US" smtClean="0"/>
              <a:t>Los Elementos Básicos que hacen Funcionar Internet</a:t>
            </a:r>
            <a:endParaRPr lang="es-ES" alt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CL" altLang="en-US" sz="2600" smtClean="0"/>
              <a:t>El computador del usuario que:</a:t>
            </a:r>
          </a:p>
          <a:p>
            <a:pPr lvl="1" eaLnBrk="1" hangingPunct="1"/>
            <a:r>
              <a:rPr lang="es-CL" altLang="en-US" sz="2200" smtClean="0"/>
              <a:t>Interactúa con éste a través de una aplicación: Ej: Correo Electrónico, Navegador, Mensajería, etc.</a:t>
            </a:r>
          </a:p>
          <a:p>
            <a:pPr lvl="1" eaLnBrk="1" hangingPunct="1"/>
            <a:r>
              <a:rPr lang="es-CL" altLang="en-US" sz="2200" smtClean="0"/>
              <a:t>Divide la información en paquetes y controla su correcto envío y entrega: TCP  (Transmission Control Protocol)</a:t>
            </a:r>
          </a:p>
          <a:p>
            <a:pPr lvl="1" eaLnBrk="1" hangingPunct="1"/>
            <a:r>
              <a:rPr lang="es-CL" altLang="en-US" sz="2200" smtClean="0"/>
              <a:t>Entrega y recibe los paquetes de información: IP (Internet Protocol)</a:t>
            </a:r>
          </a:p>
          <a:p>
            <a:pPr lvl="1" eaLnBrk="1" hangingPunct="1"/>
            <a:r>
              <a:rPr lang="es-CL" altLang="en-US" sz="2200" smtClean="0"/>
              <a:t>Averigua la dirección física del destinatario</a:t>
            </a:r>
            <a:endParaRPr lang="es-ES" altLang="en-US" sz="2200" smtClean="0"/>
          </a:p>
        </p:txBody>
      </p:sp>
    </p:spTree>
    <p:extLst>
      <p:ext uri="{BB962C8B-B14F-4D97-AF65-F5344CB8AC3E}">
        <p14:creationId xmlns:p14="http://schemas.microsoft.com/office/powerpoint/2010/main" val="21086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smtClean="0"/>
              <a:t>Objetivos</a:t>
            </a:r>
            <a:endParaRPr lang="es-E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PE" b="1" smtClean="0"/>
              <a:t>OBJETIVO</a:t>
            </a:r>
          </a:p>
          <a:p>
            <a:pPr lvl="1" eaLnBrk="1" hangingPunct="1"/>
            <a:r>
              <a:rPr lang="es-PE" smtClean="0"/>
              <a:t>Conoce los conceptos e instrumentos que son base para la computación</a:t>
            </a:r>
            <a:r>
              <a:rPr lang="es-ES" smtClean="0"/>
              <a:t> </a:t>
            </a:r>
          </a:p>
          <a:p>
            <a:pPr eaLnBrk="1" hangingPunct="1"/>
            <a:r>
              <a:rPr lang="es-PE" b="1" smtClean="0"/>
              <a:t>COMPETENCIA</a:t>
            </a:r>
          </a:p>
          <a:p>
            <a:pPr lvl="1" eaLnBrk="1" hangingPunct="1"/>
            <a:r>
              <a:rPr lang="es-MX" smtClean="0"/>
              <a:t>Comprende y explica el rol de las redes en el desarrollo de las comunicaciones.</a:t>
            </a:r>
            <a:endParaRPr lang="es-ES" smtClean="0"/>
          </a:p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1855650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altLang="en-US" smtClean="0"/>
              <a:t>Los Elementos Básicos que hacen Funcionar Internet (II)</a:t>
            </a:r>
            <a:endParaRPr lang="es-ES" alt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CL" altLang="en-US" smtClean="0"/>
              <a:t>El Servidor de Nombres</a:t>
            </a:r>
          </a:p>
          <a:p>
            <a:pPr lvl="1" eaLnBrk="1" hangingPunct="1">
              <a:lnSpc>
                <a:spcPct val="90000"/>
              </a:lnSpc>
            </a:pPr>
            <a:r>
              <a:rPr lang="es-CL" altLang="en-US" smtClean="0"/>
              <a:t>Entrega al PC del usuario la dirección física de entrega de la información</a:t>
            </a:r>
          </a:p>
          <a:p>
            <a:pPr eaLnBrk="1" hangingPunct="1">
              <a:lnSpc>
                <a:spcPct val="90000"/>
              </a:lnSpc>
            </a:pPr>
            <a:r>
              <a:rPr lang="es-CL" altLang="en-US" smtClean="0"/>
              <a:t>El Enrutador</a:t>
            </a:r>
          </a:p>
          <a:p>
            <a:pPr lvl="1" eaLnBrk="1" hangingPunct="1">
              <a:lnSpc>
                <a:spcPct val="90000"/>
              </a:lnSpc>
            </a:pPr>
            <a:r>
              <a:rPr lang="es-CL" altLang="en-US" smtClean="0"/>
              <a:t>Analiza las direcciones de los paquetes y los encamina hacia su destino</a:t>
            </a:r>
          </a:p>
          <a:p>
            <a:pPr lvl="1" eaLnBrk="1" hangingPunct="1">
              <a:lnSpc>
                <a:spcPct val="90000"/>
              </a:lnSpc>
            </a:pPr>
            <a:r>
              <a:rPr lang="es-CL" altLang="en-US" smtClean="0"/>
              <a:t>Controla el estado de las conexiones, los permisos de uso y la congestión, entre otras funciones</a:t>
            </a:r>
          </a:p>
        </p:txBody>
      </p:sp>
    </p:spTree>
    <p:extLst>
      <p:ext uri="{BB962C8B-B14F-4D97-AF65-F5344CB8AC3E}">
        <p14:creationId xmlns:p14="http://schemas.microsoft.com/office/powerpoint/2010/main" val="414908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altLang="en-US" smtClean="0"/>
              <a:t>Razones del Éxito de Internet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altLang="en-US" smtClean="0"/>
              <a:t>Uso óptimo de Recursos: ej. Una llamada telefónica usa 1/5 de los recursos tradicionales</a:t>
            </a:r>
          </a:p>
          <a:p>
            <a:pPr eaLnBrk="1" hangingPunct="1"/>
            <a:r>
              <a:rPr lang="es-ES_tradnl" altLang="en-US" smtClean="0"/>
              <a:t>Crecimiento no regulado creó mercado altamente competitivo</a:t>
            </a:r>
          </a:p>
          <a:p>
            <a:pPr eaLnBrk="1" hangingPunct="1"/>
            <a:r>
              <a:rPr lang="es-ES_tradnl" altLang="en-US" smtClean="0"/>
              <a:t>Estándar de facto (TCP/IP) posibilitó interoperabilidad</a:t>
            </a:r>
          </a:p>
        </p:txBody>
      </p:sp>
    </p:spTree>
    <p:extLst>
      <p:ext uri="{BB962C8B-B14F-4D97-AF65-F5344CB8AC3E}">
        <p14:creationId xmlns:p14="http://schemas.microsoft.com/office/powerpoint/2010/main" val="55282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altLang="en-US" smtClean="0"/>
              <a:t>Razones del Éxito II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altLang="en-US" smtClean="0"/>
              <a:t>Desarrollo completamente abierto creó gran dinámica de desarrollo</a:t>
            </a:r>
          </a:p>
          <a:p>
            <a:pPr eaLnBrk="1" hangingPunct="1"/>
            <a:r>
              <a:rPr lang="es-ES_tradnl" altLang="en-US" smtClean="0"/>
              <a:t>Flexibilidad de la tecnología permite multimedios reales</a:t>
            </a:r>
          </a:p>
          <a:p>
            <a:pPr eaLnBrk="1" hangingPunct="1"/>
            <a:r>
              <a:rPr lang="es-ES_tradnl" altLang="en-US" smtClean="0"/>
              <a:t>Desarrollo de la computación personal posibilitó la creación de un mercado</a:t>
            </a:r>
          </a:p>
        </p:txBody>
      </p:sp>
    </p:spTree>
    <p:extLst>
      <p:ext uri="{BB962C8B-B14F-4D97-AF65-F5344CB8AC3E}">
        <p14:creationId xmlns:p14="http://schemas.microsoft.com/office/powerpoint/2010/main" val="297281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smtClean="0"/>
              <a:t>TCP/IP</a:t>
            </a:r>
            <a:endParaRPr lang="es-E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30725"/>
          </a:xfrm>
        </p:spPr>
        <p:txBody>
          <a:bodyPr/>
          <a:lstStyle/>
          <a:p>
            <a:pPr eaLnBrk="1" hangingPunct="1"/>
            <a:r>
              <a:rPr lang="es-ES" smtClean="0"/>
              <a:t>La suite de protocolos TCP/IP conecta computadoras de todos tamaños, de diferentes marcas, corriendo diferentes sistemas operativos y arquitecturas.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n-GB" smtClean="0"/>
              <a:t>Para que 2 o mas computadoras puedan comunicarse entre si por medio de este protocolo, se utiliza el modelo CLIENTE-SERVIDOR.</a:t>
            </a:r>
          </a:p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847893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smtClean="0"/>
              <a:t>TCP/IP</a:t>
            </a:r>
            <a:endParaRPr lang="es-E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PE" smtClean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060575"/>
            <a:ext cx="6429375" cy="3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96918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smtClean="0"/>
              <a:t>Protocolos del modelo TCP/IP</a:t>
            </a:r>
            <a:endParaRPr lang="es-E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PE" smtClean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276475"/>
            <a:ext cx="6264275" cy="398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18546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sz="3600" smtClean="0"/>
              <a:t>FTP(</a:t>
            </a:r>
            <a:r>
              <a:rPr lang="es-ES" sz="3600" smtClean="0"/>
              <a:t>Protocolo de transferencia de ficheros)</a:t>
            </a:r>
            <a:r>
              <a:rPr lang="es-ES" sz="3200" smtClean="0"/>
              <a:t/>
            </a:r>
            <a:br>
              <a:rPr lang="es-ES" sz="3200" smtClean="0"/>
            </a:br>
            <a:endParaRPr lang="es-ES" sz="32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sz="2600" b="1" smtClean="0"/>
              <a:t>Facilita la posibilidad de compartir ficheros</a:t>
            </a:r>
          </a:p>
          <a:p>
            <a:pPr eaLnBrk="1" hangingPunct="1"/>
            <a:r>
              <a:rPr lang="es-ES" sz="2600" b="1" smtClean="0"/>
              <a:t>Uso de servidores de ficheros: almacenamiento para ordenadores sin grandes capacidades de almacenamiento</a:t>
            </a:r>
          </a:p>
          <a:p>
            <a:pPr eaLnBrk="1" hangingPunct="1"/>
            <a:r>
              <a:rPr lang="es-ES" sz="2600" b="1" smtClean="0"/>
              <a:t>Transparencia respecto a la forma en que almacena los datos las máquinas remotas (sistema de ficheros)</a:t>
            </a:r>
          </a:p>
          <a:p>
            <a:pPr eaLnBrk="1" hangingPunct="1"/>
            <a:r>
              <a:rPr lang="es-ES" sz="2600" b="1" smtClean="0"/>
              <a:t>Proporciona una transferencia de datos muy eficiente</a:t>
            </a:r>
          </a:p>
          <a:p>
            <a:pPr eaLnBrk="1" hangingPunct="1"/>
            <a:r>
              <a:rPr lang="es-ES" sz="2600" b="1" smtClean="0"/>
              <a:t>Para uso directo de usuarios y programas</a:t>
            </a:r>
            <a:endParaRPr lang="es-ES" sz="2600" smtClean="0"/>
          </a:p>
          <a:p>
            <a:pPr eaLnBrk="1" hangingPunct="1"/>
            <a:endParaRPr lang="es-ES" sz="2600" smtClean="0"/>
          </a:p>
        </p:txBody>
      </p:sp>
    </p:spTree>
    <p:extLst>
      <p:ext uri="{BB962C8B-B14F-4D97-AF65-F5344CB8AC3E}">
        <p14:creationId xmlns:p14="http://schemas.microsoft.com/office/powerpoint/2010/main" val="31058928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sz="3600" smtClean="0"/>
              <a:t>FTP(</a:t>
            </a:r>
            <a:r>
              <a:rPr lang="es-ES" sz="3600" smtClean="0"/>
              <a:t>Protocolo de transferencia de ficheros)</a:t>
            </a:r>
            <a:r>
              <a:rPr lang="es-ES" sz="3200" smtClean="0"/>
              <a:t/>
            </a:r>
            <a:br>
              <a:rPr lang="es-ES" sz="3200" smtClean="0"/>
            </a:br>
            <a:endParaRPr lang="en-US" sz="32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_tradnl" sz="2800" smtClean="0">
                <a:solidFill>
                  <a:srgbClr val="FFCCCC"/>
                </a:solidFill>
                <a:latin typeface="Lucida Sans Unicode" pitchFamily="34" charset="0"/>
              </a:rPr>
              <a:t>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2600" b="1" smtClean="0"/>
              <a:t>Algunos servidores  permiten el acceso a estos ficheros o programas mediante el nombre de usuario: "anonymous login“. </a:t>
            </a:r>
            <a:br>
              <a:rPr lang="es-ES" sz="2600" b="1" smtClean="0"/>
            </a:br>
            <a:r>
              <a:rPr lang="es-ES" sz="2600" b="1" smtClean="0"/>
              <a:t/>
            </a:r>
            <a:br>
              <a:rPr lang="es-ES" sz="2600" b="1" smtClean="0"/>
            </a:br>
            <a:r>
              <a:rPr lang="es-ES" sz="2600" b="1" smtClean="0"/>
              <a:t>Esto significa que cualquier persona con acceso a Internet puede acceder a ellos ingresando como nombre de usuario "anonymous".</a:t>
            </a:r>
            <a:r>
              <a:rPr lang="es-ES" sz="2800" smtClean="0">
                <a:solidFill>
                  <a:srgbClr val="FFCCCC"/>
                </a:solidFill>
                <a:latin typeface="Lucida Sans Unicode" pitchFamily="34" charset="0"/>
              </a:rPr>
              <a:t/>
            </a:r>
            <a:br>
              <a:rPr lang="es-ES" sz="2800" smtClean="0">
                <a:solidFill>
                  <a:srgbClr val="FFCCCC"/>
                </a:solidFill>
                <a:latin typeface="Lucida Sans Unicode" pitchFamily="34" charset="0"/>
              </a:rPr>
            </a:br>
            <a:r>
              <a:rPr lang="es-ES" sz="2800" smtClean="0">
                <a:solidFill>
                  <a:srgbClr val="FFCCCC"/>
                </a:solidFill>
                <a:latin typeface="Lucida Sans Unicode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1667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sz="3600" smtClean="0"/>
              <a:t>FTP(</a:t>
            </a:r>
            <a:r>
              <a:rPr lang="es-ES" sz="3600" smtClean="0"/>
              <a:t>Protocolo de transferencia de ficheros)</a:t>
            </a:r>
            <a:r>
              <a:rPr lang="es-ES" sz="3200" smtClean="0"/>
              <a:t/>
            </a:r>
            <a:br>
              <a:rPr lang="es-ES" sz="3200" smtClean="0"/>
            </a:br>
            <a:endParaRPr lang="es-ES" sz="32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PE" smtClean="0"/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268413"/>
            <a:ext cx="6408737" cy="498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31843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smtClean="0"/>
              <a:t>TELNET</a:t>
            </a:r>
            <a:endParaRPr lang="es-E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5387"/>
          </a:xfrm>
        </p:spPr>
        <p:txBody>
          <a:bodyPr/>
          <a:lstStyle/>
          <a:p>
            <a:pPr eaLnBrk="1" hangingPunct="1"/>
            <a:r>
              <a:rPr lang="es-ES" sz="2600" smtClean="0"/>
              <a:t>El protocolo TELNET proporciona una interfaz estandarizada, a través de la cual un programa ( el cliente TELNET) puede acceder a los recursos de otro ( el servidor de TELNET) como si el cliente fuera una terminal local conectada al servidor.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716338"/>
            <a:ext cx="7053263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3893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smtClean="0"/>
              <a:t>Redes</a:t>
            </a:r>
            <a:endParaRPr lang="es-E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smtClean="0"/>
              <a:t>Red de ordenadores: Conjunto de dos o más ordenadores conectados que comparten</a:t>
            </a:r>
          </a:p>
          <a:p>
            <a:pPr lvl="1" eaLnBrk="1" hangingPunct="1"/>
            <a:r>
              <a:rPr lang="es-ES" smtClean="0"/>
              <a:t>Información   </a:t>
            </a:r>
          </a:p>
          <a:p>
            <a:pPr lvl="1" eaLnBrk="1" hangingPunct="1"/>
            <a:r>
              <a:rPr lang="es-ES" smtClean="0"/>
              <a:t>Recursos</a:t>
            </a:r>
          </a:p>
          <a:p>
            <a:pPr lvl="1" eaLnBrk="1" hangingPunct="1"/>
            <a:r>
              <a:rPr lang="es-ES" smtClean="0"/>
              <a:t>Servicios</a:t>
            </a:r>
          </a:p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9685244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smtClean="0"/>
              <a:t>TELNET</a:t>
            </a:r>
            <a:endParaRPr lang="es-E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PE" sz="2600" smtClean="0"/>
              <a:t>El servidor tiene que procesar conexiones concurrentes</a:t>
            </a:r>
            <a:endParaRPr lang="es-ES" sz="2600" smtClean="0"/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500313"/>
            <a:ext cx="6192837" cy="365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74830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smtClean="0"/>
              <a:t>TELNET</a:t>
            </a:r>
            <a:endParaRPr lang="es-E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PE" smtClean="0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060575"/>
            <a:ext cx="8493125" cy="340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47010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smtClean="0"/>
              <a:t>Preguntas de comprobación</a:t>
            </a:r>
            <a:endParaRPr lang="es-E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PE" smtClean="0"/>
              <a:t>¿Qué es una red de ordenadores?</a:t>
            </a:r>
          </a:p>
          <a:p>
            <a:pPr eaLnBrk="1" hangingPunct="1"/>
            <a:r>
              <a:rPr lang="es-PE" smtClean="0"/>
              <a:t>¿Qué es un protocolo?</a:t>
            </a:r>
          </a:p>
          <a:p>
            <a:pPr eaLnBrk="1" hangingPunct="1"/>
            <a:r>
              <a:rPr lang="es-PE" smtClean="0"/>
              <a:t>Defina Brigde, router, hub</a:t>
            </a:r>
          </a:p>
          <a:p>
            <a:pPr eaLnBrk="1" hangingPunct="1"/>
            <a:r>
              <a:rPr lang="es-PE" smtClean="0"/>
              <a:t>Defina FTP y TELNET</a:t>
            </a:r>
          </a:p>
          <a:p>
            <a:pPr eaLnBrk="1" hangingPunct="1"/>
            <a:r>
              <a:rPr lang="es-PE" smtClean="0"/>
              <a:t>Defina TCP/IP</a:t>
            </a:r>
          </a:p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2165902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7825"/>
            <a:ext cx="8231188" cy="9398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defTabSz="449263" eaLnBrk="1" hangingPunct="1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 smtClean="0"/>
              <a:t>Ventajas de los sistemas en red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39750" y="1484313"/>
            <a:ext cx="78486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93000"/>
              </a:lnSpc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 b="1"/>
              <a:t>Compartición de recursos</a:t>
            </a:r>
          </a:p>
          <a:p>
            <a:pPr lvl="1" algn="l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Compartir la carga: programas distribuidos</a:t>
            </a:r>
          </a:p>
          <a:p>
            <a:pPr lvl="1" algn="l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Compartir recursos: impresoras, discos, etc.</a:t>
            </a:r>
          </a:p>
          <a:p>
            <a:pPr algn="l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 b="1"/>
              <a:t>Mayor Confiabilidad</a:t>
            </a:r>
          </a:p>
          <a:p>
            <a:pPr lvl="1" algn="l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Duplicación de archivos</a:t>
            </a:r>
          </a:p>
          <a:p>
            <a:pPr lvl="1" algn="l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Duplicación de dispositivos</a:t>
            </a:r>
          </a:p>
          <a:p>
            <a:pPr algn="l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 b="1"/>
              <a:t>Reducción de costos</a:t>
            </a:r>
          </a:p>
          <a:p>
            <a:pPr lvl="1" algn="l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Servidores de archivos compartidos</a:t>
            </a:r>
          </a:p>
          <a:p>
            <a:pPr lvl="1" algn="l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Servidores de impresoras</a:t>
            </a:r>
          </a:p>
          <a:p>
            <a:pPr lvl="1" algn="l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Valores main−frame/microcomputadores</a:t>
            </a:r>
          </a:p>
          <a:p>
            <a:pPr algn="l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 b="1"/>
              <a:t>Medio de comunicación</a:t>
            </a:r>
          </a:p>
          <a:p>
            <a:pPr lvl="1" algn="l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Correo electrónico</a:t>
            </a:r>
          </a:p>
          <a:p>
            <a:pPr lvl="1" algn="l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Paneles de discusión</a:t>
            </a:r>
          </a:p>
          <a:p>
            <a:pPr lvl="1" algn="l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Chat</a:t>
            </a:r>
          </a:p>
          <a:p>
            <a:pPr lvl="1" algn="l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Etc.</a:t>
            </a:r>
          </a:p>
          <a:p>
            <a:pPr algn="l" eaLnBrk="1" hangingPunct="1">
              <a:buClr>
                <a:srgbClr val="000000"/>
              </a:buClr>
              <a:buSzPct val="111000"/>
              <a:buFont typeface="Arial" charset="0"/>
              <a:buNone/>
            </a:pPr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38516530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smtClean="0"/>
              <a:t>Redes según escala</a:t>
            </a:r>
            <a:endParaRPr lang="es-ES" smtClean="0"/>
          </a:p>
        </p:txBody>
      </p:sp>
      <p:pic>
        <p:nvPicPr>
          <p:cNvPr id="717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08"/>
          <a:stretch>
            <a:fillRect/>
          </a:stretch>
        </p:blipFill>
        <p:spPr bwMode="auto">
          <a:xfrm>
            <a:off x="468313" y="1916113"/>
            <a:ext cx="3716337" cy="396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4284663" y="2708275"/>
            <a:ext cx="4392612" cy="270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es-ES" b="1"/>
              <a:t>LAN </a:t>
            </a:r>
            <a:r>
              <a:rPr lang="es-ES"/>
              <a:t>(Local Area Network) Redes de área local (cuarto, edificio, campus; &lt; 1 Km.)</a:t>
            </a:r>
          </a:p>
          <a:p>
            <a:pPr algn="l" eaLnBrk="1" hangingPunct="1">
              <a:buFontTx/>
              <a:buChar char="•"/>
            </a:pPr>
            <a:r>
              <a:rPr lang="es-ES" b="1"/>
              <a:t>MAN </a:t>
            </a:r>
            <a:r>
              <a:rPr lang="es-ES"/>
              <a:t>(Metropolitan Area Network) Redes de área metropolitana (ciudad; &lt; 10 km.)</a:t>
            </a:r>
          </a:p>
          <a:p>
            <a:pPr algn="l" eaLnBrk="1" hangingPunct="1">
              <a:buFontTx/>
              <a:buChar char="•"/>
            </a:pPr>
            <a:r>
              <a:rPr lang="es-ES" b="1"/>
              <a:t>WAN </a:t>
            </a:r>
            <a:r>
              <a:rPr lang="es-ES"/>
              <a:t>(Wide Area Network) Redes de área amplia (país, continente, el mundo)</a:t>
            </a:r>
          </a:p>
          <a:p>
            <a:pPr eaLnBrk="1" hangingPunct="1">
              <a:spcBef>
                <a:spcPct val="50000"/>
              </a:spcBef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1589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Topologia de redes</a:t>
            </a:r>
          </a:p>
        </p:txBody>
      </p:sp>
      <p:pic>
        <p:nvPicPr>
          <p:cNvPr id="8195" name="Picture 3" descr="Fi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054225"/>
            <a:ext cx="8229600" cy="3621088"/>
          </a:xfrm>
        </p:spPr>
      </p:pic>
    </p:spTree>
    <p:extLst>
      <p:ext uri="{BB962C8B-B14F-4D97-AF65-F5344CB8AC3E}">
        <p14:creationId xmlns:p14="http://schemas.microsoft.com/office/powerpoint/2010/main" val="2890292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Topologia de redes</a:t>
            </a:r>
          </a:p>
        </p:txBody>
      </p:sp>
      <p:pic>
        <p:nvPicPr>
          <p:cNvPr id="9219" name="Picture 3" descr="Fi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436813"/>
            <a:ext cx="8229600" cy="2600325"/>
          </a:xfrm>
        </p:spPr>
      </p:pic>
    </p:spTree>
    <p:extLst>
      <p:ext uri="{BB962C8B-B14F-4D97-AF65-F5344CB8AC3E}">
        <p14:creationId xmlns:p14="http://schemas.microsoft.com/office/powerpoint/2010/main" val="1213489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Comunicación sobre una red tipo anillo </a:t>
            </a:r>
            <a:endParaRPr lang="en-US" smtClean="0">
              <a:solidFill>
                <a:srgbClr val="0000FF"/>
              </a:solidFill>
            </a:endParaRPr>
          </a:p>
        </p:txBody>
      </p:sp>
      <p:pic>
        <p:nvPicPr>
          <p:cNvPr id="10243" name="Picture 3" descr="Fi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38275" y="1700213"/>
            <a:ext cx="6342063" cy="4097337"/>
          </a:xfrm>
        </p:spPr>
      </p:pic>
    </p:spTree>
    <p:extLst>
      <p:ext uri="{BB962C8B-B14F-4D97-AF65-F5344CB8AC3E}">
        <p14:creationId xmlns:p14="http://schemas.microsoft.com/office/powerpoint/2010/main" val="3940468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Comunicación sobre una red tipo bus</a:t>
            </a:r>
          </a:p>
        </p:txBody>
      </p:sp>
      <p:pic>
        <p:nvPicPr>
          <p:cNvPr id="11267" name="Picture 3" descr="Fi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0450" y="2506663"/>
            <a:ext cx="7023100" cy="2565400"/>
          </a:xfrm>
        </p:spPr>
      </p:pic>
    </p:spTree>
    <p:extLst>
      <p:ext uri="{BB962C8B-B14F-4D97-AF65-F5344CB8AC3E}">
        <p14:creationId xmlns:p14="http://schemas.microsoft.com/office/powerpoint/2010/main" val="15617253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952</Words>
  <Application>Microsoft Office PowerPoint</Application>
  <PresentationFormat>Presentación en pantalla (4:3)</PresentationFormat>
  <Paragraphs>123</Paragraphs>
  <Slides>32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4" baseType="lpstr">
      <vt:lpstr>Tema de Office</vt:lpstr>
      <vt:lpstr>Microsoft ClipArt Gallery</vt:lpstr>
      <vt:lpstr>Presentación de PowerPoint</vt:lpstr>
      <vt:lpstr>Objetivos</vt:lpstr>
      <vt:lpstr>Redes</vt:lpstr>
      <vt:lpstr>Ventajas de los sistemas en red</vt:lpstr>
      <vt:lpstr>Redes según escala</vt:lpstr>
      <vt:lpstr>Topologia de redes</vt:lpstr>
      <vt:lpstr>Topologia de redes</vt:lpstr>
      <vt:lpstr>Comunicación sobre una red tipo anillo </vt:lpstr>
      <vt:lpstr>Comunicación sobre una red tipo bus</vt:lpstr>
      <vt:lpstr>Interconexión de redes</vt:lpstr>
      <vt:lpstr>Interconexión de redes</vt:lpstr>
      <vt:lpstr>Presentación de PowerPoint</vt:lpstr>
      <vt:lpstr>Diferencia entre un bridge y un router</vt:lpstr>
      <vt:lpstr>Protocolo</vt:lpstr>
      <vt:lpstr>Un enfoque típico para la conexión a Internet </vt:lpstr>
      <vt:lpstr>¿Qué es Internet?</vt:lpstr>
      <vt:lpstr>URL(Uniform Resource Locator o Localizador uniforme de recursos)</vt:lpstr>
      <vt:lpstr>Internet y la Red Telefónica Pública</vt:lpstr>
      <vt:lpstr>Los Elementos Básicos que hacen Funcionar Internet</vt:lpstr>
      <vt:lpstr>Los Elementos Básicos que hacen Funcionar Internet (II)</vt:lpstr>
      <vt:lpstr>Razones del Éxito de Internet</vt:lpstr>
      <vt:lpstr>Razones del Éxito II</vt:lpstr>
      <vt:lpstr>TCP/IP</vt:lpstr>
      <vt:lpstr>TCP/IP</vt:lpstr>
      <vt:lpstr>Protocolos del modelo TCP/IP</vt:lpstr>
      <vt:lpstr>FTP(Protocolo de transferencia de ficheros) </vt:lpstr>
      <vt:lpstr>FTP(Protocolo de transferencia de ficheros) </vt:lpstr>
      <vt:lpstr>FTP(Protocolo de transferencia de ficheros) </vt:lpstr>
      <vt:lpstr>TELNET</vt:lpstr>
      <vt:lpstr>TELNET</vt:lpstr>
      <vt:lpstr>TELNET</vt:lpstr>
      <vt:lpstr>Preguntas de comprobación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JACK JAVIER</dc:creator>
  <cp:lastModifiedBy>Luffi</cp:lastModifiedBy>
  <cp:revision>1</cp:revision>
  <dcterms:created xsi:type="dcterms:W3CDTF">2013-04-18T15:17:32Z</dcterms:created>
  <dcterms:modified xsi:type="dcterms:W3CDTF">2013-06-30T21:30:30Z</dcterms:modified>
</cp:coreProperties>
</file>